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18" r:id="rId2"/>
    <p:sldId id="308" r:id="rId3"/>
    <p:sldId id="269" r:id="rId4"/>
    <p:sldId id="268" r:id="rId5"/>
    <p:sldId id="276" r:id="rId6"/>
    <p:sldId id="271" r:id="rId7"/>
    <p:sldId id="309" r:id="rId8"/>
    <p:sldId id="270" r:id="rId9"/>
    <p:sldId id="290" r:id="rId10"/>
    <p:sldId id="300" r:id="rId11"/>
    <p:sldId id="306" r:id="rId12"/>
    <p:sldId id="317" r:id="rId13"/>
    <p:sldId id="275" r:id="rId14"/>
    <p:sldId id="307" r:id="rId15"/>
    <p:sldId id="311" r:id="rId16"/>
    <p:sldId id="310" r:id="rId17"/>
  </p:sldIdLst>
  <p:sldSz cx="9144000" cy="6858000" type="screen4x3"/>
  <p:notesSz cx="7077075" cy="9363075"/>
  <p:custShowLst>
    <p:custShow name="PRESENTATION ORDER - LS" id="0">
      <p:sldLst>
        <p:sld r:id="rId4"/>
        <p:sld r:id="rId5"/>
        <p:sld r:id="rId7"/>
        <p:sld r:id="rId14"/>
        <p:sld r:id="rId6"/>
      </p:sldLst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7nUVAEfWlo5OXu6aPnen2g==" hashData="NdhuSFltRQOqA2CleVU+c7SUx/Q3lU9aAg0UYyKUc4ndER3ZhLdSozZXA1lUmG20c3Eeqisrg4p3ub2llVOOvA=="/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0066"/>
    <a:srgbClr val="FF0000"/>
    <a:srgbClr val="0000CC"/>
    <a:srgbClr val="3333CC"/>
    <a:srgbClr val="006600"/>
    <a:srgbClr val="FFFF66"/>
    <a:srgbClr val="FFFF00"/>
    <a:srgbClr val="800080"/>
    <a:srgbClr val="0000FF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78" autoAdjust="0"/>
    <p:restoredTop sz="91019" autoAdjust="0"/>
  </p:normalViewPr>
  <p:slideViewPr>
    <p:cSldViewPr>
      <p:cViewPr varScale="1">
        <p:scale>
          <a:sx n="105" d="100"/>
          <a:sy n="105" d="100"/>
        </p:scale>
        <p:origin x="2376" y="102"/>
      </p:cViewPr>
      <p:guideLst>
        <p:guide orient="horz" pos="2160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200" d="100"/>
        <a:sy n="200" d="100"/>
      </p:scale>
      <p:origin x="0" y="-9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02" tIns="47152" rIns="94302" bIns="47152" numCol="1" anchor="t" anchorCtr="0" compatLnSpc="1">
            <a:prstTxWarp prst="textNoShape">
              <a:avLst/>
            </a:prstTxWarp>
          </a:bodyPr>
          <a:lstStyle>
            <a:lvl1pPr defTabSz="942975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0025" y="0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02" tIns="47152" rIns="94302" bIns="47152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94763"/>
            <a:ext cx="3067050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02" tIns="47152" rIns="94302" bIns="47152" numCol="1" anchor="b" anchorCtr="0" compatLnSpc="1">
            <a:prstTxWarp prst="textNoShape">
              <a:avLst/>
            </a:prstTxWarp>
          </a:bodyPr>
          <a:lstStyle>
            <a:lvl1pPr defTabSz="942975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0025" y="8894763"/>
            <a:ext cx="3067050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02" tIns="47152" rIns="94302" bIns="47152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 smtClean="0"/>
            </a:lvl1pPr>
          </a:lstStyle>
          <a:p>
            <a:pPr>
              <a:defRPr/>
            </a:pPr>
            <a:fld id="{6DE1FABB-422D-4E29-9CFF-4B8AD2E9C6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68118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1" tIns="47156" rIns="94311" bIns="47156" numCol="1" anchor="t" anchorCtr="0" compatLnSpc="1">
            <a:prstTxWarp prst="textNoShape">
              <a:avLst/>
            </a:prstTxWarp>
          </a:bodyPr>
          <a:lstStyle>
            <a:lvl1pPr defTabSz="942975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025" y="0"/>
            <a:ext cx="306705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1" tIns="47156" rIns="94311" bIns="47156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708025"/>
            <a:ext cx="4716463" cy="3536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01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479925"/>
            <a:ext cx="5191125" cy="416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1" tIns="47156" rIns="94311" bIns="471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82063"/>
            <a:ext cx="3067050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1" tIns="47156" rIns="94311" bIns="47156" numCol="1" anchor="b" anchorCtr="0" compatLnSpc="1">
            <a:prstTxWarp prst="textNoShape">
              <a:avLst/>
            </a:prstTxWarp>
          </a:bodyPr>
          <a:lstStyle>
            <a:lvl1pPr defTabSz="942975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025" y="8882063"/>
            <a:ext cx="3067050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1" tIns="47156" rIns="94311" bIns="47156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 smtClean="0"/>
            </a:lvl1pPr>
          </a:lstStyle>
          <a:p>
            <a:pPr>
              <a:defRPr/>
            </a:pPr>
            <a:fld id="{795A3877-407F-43BE-B61F-6B6F10777B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56839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092D307-2C06-44AD-8485-0EFAE232E4A2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8025"/>
            <a:ext cx="4713287" cy="353695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49753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E625624-D874-40AF-BEB2-E6A3FDCBCCBE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8025"/>
            <a:ext cx="4713287" cy="3536950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28256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D743A6D-E28A-4D1C-8E86-A865142BD0AB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8025"/>
            <a:ext cx="4713287" cy="3536950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348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5AC094C-E967-4706-B23C-CBADDB67F11D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703263"/>
            <a:ext cx="4681537" cy="3513137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2975" y="4446588"/>
            <a:ext cx="5191125" cy="4213225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55637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FEFF576-A2D8-42CD-9C47-71CD50E8C744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8025"/>
            <a:ext cx="4713287" cy="353695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89434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4354400-4622-4029-B962-9F5B5DF4A42C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8025"/>
            <a:ext cx="4713287" cy="353695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45466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1BE9DE0-D276-4140-B663-7B28B60B2DD1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3263"/>
            <a:ext cx="4679950" cy="3509962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5" y="4446588"/>
            <a:ext cx="5661025" cy="4213225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8235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5C2BBFB-7872-4833-984A-1EB527518931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8025"/>
            <a:ext cx="4713287" cy="353695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6873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DB60904-BC78-46F4-AC77-DCE84952C8C6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8025"/>
            <a:ext cx="4713287" cy="3536950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5623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0D326EB-3655-4261-AA04-71E0F7C1A5D0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8025"/>
            <a:ext cx="4713287" cy="3536950"/>
          </a:xfrm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4432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8AA9F63-1EBE-4AAA-948B-F66501AC3855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8025"/>
            <a:ext cx="4713287" cy="35369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5994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4CAA210-94D0-41C5-9066-151B53B251D6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8025"/>
            <a:ext cx="4713287" cy="35369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92110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49BA1E9-0205-4DDF-8DAC-EE7B0CDF1381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8025"/>
            <a:ext cx="4713287" cy="353695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19601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8F18B06-1B6D-4837-8D22-EA0730FBC1D0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8025"/>
            <a:ext cx="4713287" cy="353695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16046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2EF1FEF-338B-4A37-BCA4-2EDCE6994426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8025"/>
            <a:ext cx="4713287" cy="353695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74276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6A7BF16-BC34-4652-848F-79F4319C3DAD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8025"/>
            <a:ext cx="4713287" cy="353695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7346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4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11" indent="0" algn="ctr">
              <a:buNone/>
              <a:defRPr sz="2000"/>
            </a:lvl2pPr>
            <a:lvl3pPr marL="914423" indent="0" algn="ctr">
              <a:buNone/>
              <a:defRPr sz="1800"/>
            </a:lvl3pPr>
            <a:lvl4pPr marL="1371634" indent="0" algn="ctr">
              <a:buNone/>
              <a:defRPr sz="1600"/>
            </a:lvl4pPr>
            <a:lvl5pPr marL="1828846" indent="0" algn="ctr">
              <a:buNone/>
              <a:defRPr sz="1600"/>
            </a:lvl5pPr>
            <a:lvl6pPr marL="2286057" indent="0" algn="ctr">
              <a:buNone/>
              <a:defRPr sz="1600"/>
            </a:lvl6pPr>
            <a:lvl7pPr marL="2743269" indent="0" algn="ctr">
              <a:buNone/>
              <a:defRPr sz="1600"/>
            </a:lvl7pPr>
            <a:lvl8pPr marL="3200480" indent="0" algn="ctr">
              <a:buNone/>
              <a:defRPr sz="1600"/>
            </a:lvl8pPr>
            <a:lvl9pPr marL="3657691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E4797-94B8-4F02-A289-07211A55A6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747540"/>
      </p:ext>
    </p:extLst>
  </p:cSld>
  <p:clrMapOvr>
    <a:masterClrMapping/>
  </p:clrMapOvr>
  <p:transition spd="slow">
    <p:checker/>
    <p:sndAc>
      <p:stSnd>
        <p:snd r:embed="rId1" name="REMINDER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8144B-F453-4A98-B1E2-924341B54D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3985637"/>
      </p:ext>
    </p:extLst>
  </p:cSld>
  <p:clrMapOvr>
    <a:masterClrMapping/>
  </p:clrMapOvr>
  <p:transition spd="slow">
    <p:checker/>
    <p:sndAc>
      <p:stSnd>
        <p:snd r:embed="rId1" name="REMINDER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6689" y="609600"/>
            <a:ext cx="1941512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7389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AE706-B0C5-4D92-9543-B8CC00467F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5893314"/>
      </p:ext>
    </p:extLst>
  </p:cSld>
  <p:clrMapOvr>
    <a:masterClrMapping/>
  </p:clrMapOvr>
  <p:transition spd="slow">
    <p:checker/>
    <p:sndAc>
      <p:stSnd>
        <p:snd r:embed="rId1" name="REMINDER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32764-1951-4545-83A2-08B6B21983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7178925"/>
      </p:ext>
    </p:extLst>
  </p:cSld>
  <p:clrMapOvr>
    <a:masterClrMapping/>
  </p:clrMapOvr>
  <p:transition spd="slow">
    <p:checker/>
    <p:sndAc>
      <p:stSnd>
        <p:snd r:embed="rId1" name="REMINDER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11" indent="0">
              <a:buNone/>
              <a:defRPr sz="2000"/>
            </a:lvl2pPr>
            <a:lvl3pPr marL="914423" indent="0">
              <a:buNone/>
              <a:defRPr sz="1800"/>
            </a:lvl3pPr>
            <a:lvl4pPr marL="1371634" indent="0">
              <a:buNone/>
              <a:defRPr sz="1600"/>
            </a:lvl4pPr>
            <a:lvl5pPr marL="1828846" indent="0">
              <a:buNone/>
              <a:defRPr sz="1600"/>
            </a:lvl5pPr>
            <a:lvl6pPr marL="2286057" indent="0">
              <a:buNone/>
              <a:defRPr sz="1600"/>
            </a:lvl6pPr>
            <a:lvl7pPr marL="2743269" indent="0">
              <a:buNone/>
              <a:defRPr sz="1600"/>
            </a:lvl7pPr>
            <a:lvl8pPr marL="3200480" indent="0">
              <a:buNone/>
              <a:defRPr sz="1600"/>
            </a:lvl8pPr>
            <a:lvl9pPr marL="3657691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CBF512-6271-47E6-96D9-32ED7FD9AD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9166813"/>
      </p:ext>
    </p:extLst>
  </p:cSld>
  <p:clrMapOvr>
    <a:masterClrMapping/>
  </p:clrMapOvr>
  <p:transition spd="slow">
    <p:checker/>
    <p:sndAc>
      <p:stSnd>
        <p:snd r:embed="rId1" name="REMINDER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7388" y="1981200"/>
            <a:ext cx="3808412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0A2AF-07F0-4AE8-B763-13500F592F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4119630"/>
      </p:ext>
    </p:extLst>
  </p:cSld>
  <p:clrMapOvr>
    <a:masterClrMapping/>
  </p:clrMapOvr>
  <p:transition spd="slow">
    <p:checker/>
    <p:sndAc>
      <p:stSnd>
        <p:snd r:embed="rId1" name="REMINDER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0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0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8B4C4-B6B7-44D9-9FE1-9C71FAD92C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3637852"/>
      </p:ext>
    </p:extLst>
  </p:cSld>
  <p:clrMapOvr>
    <a:masterClrMapping/>
  </p:clrMapOvr>
  <p:transition spd="slow">
    <p:checker/>
    <p:sndAc>
      <p:stSnd>
        <p:snd r:embed="rId1" name="REMINDER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C815F-E751-4D15-83F6-AA205C2944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432064"/>
      </p:ext>
    </p:extLst>
  </p:cSld>
  <p:clrMapOvr>
    <a:masterClrMapping/>
  </p:clrMapOvr>
  <p:transition spd="slow">
    <p:checker/>
    <p:sndAc>
      <p:stSnd>
        <p:snd r:embed="rId1" name="REMINDER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63C40-5AAE-45C5-B109-8CA2C4918F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248474"/>
      </p:ext>
    </p:extLst>
  </p:cSld>
  <p:clrMapOvr>
    <a:masterClrMapping/>
  </p:clrMapOvr>
  <p:transition spd="slow">
    <p:checker/>
    <p:sndAc>
      <p:stSnd>
        <p:snd r:embed="rId1" name="REMINDER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0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6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0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0"/>
            </a:lvl2pPr>
            <a:lvl3pPr marL="914423" indent="0">
              <a:buNone/>
              <a:defRPr sz="1200"/>
            </a:lvl3pPr>
            <a:lvl4pPr marL="1371634" indent="0">
              <a:buNone/>
              <a:defRPr sz="1000"/>
            </a:lvl4pPr>
            <a:lvl5pPr marL="1828846" indent="0">
              <a:buNone/>
              <a:defRPr sz="1000"/>
            </a:lvl5pPr>
            <a:lvl6pPr marL="2286057" indent="0">
              <a:buNone/>
              <a:defRPr sz="1000"/>
            </a:lvl6pPr>
            <a:lvl7pPr marL="2743269" indent="0">
              <a:buNone/>
              <a:defRPr sz="1000"/>
            </a:lvl7pPr>
            <a:lvl8pPr marL="3200480" indent="0">
              <a:buNone/>
              <a:defRPr sz="1000"/>
            </a:lvl8pPr>
            <a:lvl9pPr marL="3657691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B65E99-72B3-4B1B-A3AA-90C4256A72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3304881"/>
      </p:ext>
    </p:extLst>
  </p:cSld>
  <p:clrMapOvr>
    <a:masterClrMapping/>
  </p:clrMapOvr>
  <p:transition spd="slow">
    <p:checker/>
    <p:sndAc>
      <p:stSnd>
        <p:snd r:embed="rId1" name="REMINDER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0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6"/>
            <a:ext cx="462915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1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0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0"/>
            </a:lvl2pPr>
            <a:lvl3pPr marL="914423" indent="0">
              <a:buNone/>
              <a:defRPr sz="1200"/>
            </a:lvl3pPr>
            <a:lvl4pPr marL="1371634" indent="0">
              <a:buNone/>
              <a:defRPr sz="1000"/>
            </a:lvl4pPr>
            <a:lvl5pPr marL="1828846" indent="0">
              <a:buNone/>
              <a:defRPr sz="1000"/>
            </a:lvl5pPr>
            <a:lvl6pPr marL="2286057" indent="0">
              <a:buNone/>
              <a:defRPr sz="1000"/>
            </a:lvl6pPr>
            <a:lvl7pPr marL="2743269" indent="0">
              <a:buNone/>
              <a:defRPr sz="1000"/>
            </a:lvl7pPr>
            <a:lvl8pPr marL="3200480" indent="0">
              <a:buNone/>
              <a:defRPr sz="1000"/>
            </a:lvl8pPr>
            <a:lvl9pPr marL="3657691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8CF654-7F57-464E-8BF0-4DC86A596A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7928741"/>
      </p:ext>
    </p:extLst>
  </p:cSld>
  <p:clrMapOvr>
    <a:masterClrMapping/>
  </p:clrMapOvr>
  <p:transition spd="slow">
    <p:checker/>
    <p:sndAc>
      <p:stSnd>
        <p:snd r:embed="rId1" name="REMINDER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7388" y="609600"/>
            <a:ext cx="77708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388" y="1981200"/>
            <a:ext cx="77708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388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7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7C1AF17-12D7-43E2-83BA-8CAAE782EE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hecker/>
    <p:sndAc>
      <p:stSnd>
        <p:snd r:embed="rId13" name="REMINDER.WAV"/>
      </p:stSnd>
    </p:sndAc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11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23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34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46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9" indent="-342909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69" indent="-285758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9" indent="-228606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6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1" indent="-228606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10"/>
          <p:cNvSpPr>
            <a:spLocks noChangeArrowheads="1"/>
          </p:cNvSpPr>
          <p:nvPr/>
        </p:nvSpPr>
        <p:spPr bwMode="auto">
          <a:xfrm>
            <a:off x="7088188" y="152400"/>
            <a:ext cx="1293812" cy="10668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B90000"/>
              </a:gs>
              <a:gs pos="100000">
                <a:srgbClr val="FF0000"/>
              </a:gs>
            </a:gsLst>
            <a:lin ang="18900000" scaled="1"/>
          </a:gradFill>
          <a:ln w="28575">
            <a:solidFill>
              <a:srgbClr val="FB1B5B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360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4099" name="AutoShape 2"/>
          <p:cNvSpPr>
            <a:spLocks noChangeArrowheads="1"/>
          </p:cNvSpPr>
          <p:nvPr/>
        </p:nvSpPr>
        <p:spPr bwMode="auto">
          <a:xfrm>
            <a:off x="3027364" y="76200"/>
            <a:ext cx="3048000" cy="914400"/>
          </a:xfrm>
          <a:prstGeom prst="star16">
            <a:avLst>
              <a:gd name="adj" fmla="val 37500"/>
            </a:avLst>
          </a:prstGeom>
          <a:gradFill rotWithShape="0">
            <a:gsLst>
              <a:gs pos="0">
                <a:srgbClr val="FF0000"/>
              </a:gs>
              <a:gs pos="100000">
                <a:srgbClr val="830000"/>
              </a:gs>
            </a:gsLst>
            <a:lin ang="5400000" scaled="1"/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4800" dirty="0">
                <a:solidFill>
                  <a:schemeClr val="bg1"/>
                </a:solidFill>
                <a:latin typeface="Arial Black" panose="020B0A04020102020204" pitchFamily="34" charset="0"/>
              </a:rPr>
              <a:t>GOD</a:t>
            </a:r>
            <a:endParaRPr lang="en-US" altLang="en-US" sz="3600" dirty="0">
              <a:latin typeface="Impact" panose="020B0806030902050204" pitchFamily="34" charset="0"/>
            </a:endParaRPr>
          </a:p>
        </p:txBody>
      </p:sp>
      <p:grpSp>
        <p:nvGrpSpPr>
          <p:cNvPr id="4100" name="Group 3"/>
          <p:cNvGrpSpPr>
            <a:grpSpLocks/>
          </p:cNvGrpSpPr>
          <p:nvPr/>
        </p:nvGrpSpPr>
        <p:grpSpPr bwMode="auto">
          <a:xfrm>
            <a:off x="6934200" y="609600"/>
            <a:ext cx="1373188" cy="1066800"/>
            <a:chOff x="432" y="288"/>
            <a:chExt cx="864" cy="672"/>
          </a:xfrm>
        </p:grpSpPr>
        <p:sp>
          <p:nvSpPr>
            <p:cNvPr id="4142" name="AutoShape 4"/>
            <p:cNvSpPr>
              <a:spLocks noChangeArrowheads="1"/>
            </p:cNvSpPr>
            <p:nvPr/>
          </p:nvSpPr>
          <p:spPr bwMode="auto">
            <a:xfrm>
              <a:off x="432" y="288"/>
              <a:ext cx="768" cy="672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143" name="Text Box 5"/>
            <p:cNvSpPr txBox="1">
              <a:spLocks noChangeArrowheads="1"/>
            </p:cNvSpPr>
            <p:nvPr/>
          </p:nvSpPr>
          <p:spPr bwMode="auto">
            <a:xfrm>
              <a:off x="480" y="288"/>
              <a:ext cx="816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85000"/>
                </a:lnSpc>
                <a:spcBef>
                  <a:spcPct val="20000"/>
                </a:spcBef>
              </a:pPr>
              <a:endParaRPr lang="en-US" altLang="en-US" sz="1600" b="1">
                <a:solidFill>
                  <a:srgbClr val="FF0381"/>
                </a:solidFill>
                <a:latin typeface="Bodoni Recut Condensed SSi"/>
              </a:endParaRPr>
            </a:p>
          </p:txBody>
        </p:sp>
      </p:grpSp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62000" y="76200"/>
            <a:ext cx="1449388" cy="11430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760000"/>
              </a:gs>
              <a:gs pos="100000">
                <a:srgbClr val="FF0000"/>
              </a:gs>
            </a:gsLst>
            <a:lin ang="18900000" scaled="1"/>
          </a:gradFill>
          <a:ln w="28575">
            <a:solidFill>
              <a:srgbClr val="FB1B5B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838200" y="114300"/>
            <a:ext cx="1219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A0000"/>
                    </a:gs>
                    <a:gs pos="100000">
                      <a:srgbClr val="FF0000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5000"/>
              </a:lnSpc>
              <a:spcBef>
                <a:spcPct val="20000"/>
              </a:spcBef>
            </a:pPr>
            <a:r>
              <a:rPr lang="en-US" altLang="en-US" sz="1600">
                <a:solidFill>
                  <a:schemeClr val="bg1"/>
                </a:solidFill>
                <a:latin typeface="Impact" panose="020B0806030902050204" pitchFamily="34" charset="0"/>
                <a:sym typeface="Webdings" panose="05030102010509060703" pitchFamily="18" charset="2"/>
              </a:rPr>
              <a:t>- </a:t>
            </a:r>
            <a:r>
              <a:rPr lang="en-US" altLang="en-US" sz="1600">
                <a:solidFill>
                  <a:schemeClr val="bg1"/>
                </a:solidFill>
                <a:latin typeface="Impact" panose="020B0806030902050204" pitchFamily="34" charset="0"/>
              </a:rPr>
              <a:t>FATHER</a:t>
            </a:r>
          </a:p>
          <a:p>
            <a:pPr>
              <a:lnSpc>
                <a:spcPct val="85000"/>
              </a:lnSpc>
              <a:spcBef>
                <a:spcPct val="20000"/>
              </a:spcBef>
            </a:pPr>
            <a:r>
              <a:rPr lang="en-US" altLang="en-US" sz="1600">
                <a:solidFill>
                  <a:schemeClr val="bg1"/>
                </a:solidFill>
                <a:latin typeface="Impact" panose="020B0806030902050204" pitchFamily="34" charset="0"/>
                <a:sym typeface="Monotype Sorts"/>
              </a:rPr>
              <a:t>  -</a:t>
            </a:r>
            <a:r>
              <a:rPr lang="en-US" altLang="en-US" sz="1600">
                <a:solidFill>
                  <a:schemeClr val="bg1"/>
                </a:solidFill>
                <a:latin typeface="Impact" panose="020B0806030902050204" pitchFamily="34" charset="0"/>
                <a:sym typeface="Webdings" panose="05030102010509060703" pitchFamily="18" charset="2"/>
              </a:rPr>
              <a:t> </a:t>
            </a:r>
            <a:r>
              <a:rPr lang="en-US" altLang="en-US" sz="1600">
                <a:solidFill>
                  <a:schemeClr val="bg1"/>
                </a:solidFill>
                <a:latin typeface="Impact" panose="020B0806030902050204" pitchFamily="34" charset="0"/>
              </a:rPr>
              <a:t>GROOM</a:t>
            </a:r>
          </a:p>
          <a:p>
            <a:pPr>
              <a:lnSpc>
                <a:spcPct val="85000"/>
              </a:lnSpc>
              <a:spcBef>
                <a:spcPct val="20000"/>
              </a:spcBef>
            </a:pPr>
            <a:r>
              <a:rPr lang="en-US" altLang="en-US" sz="1600">
                <a:solidFill>
                  <a:schemeClr val="bg1"/>
                </a:solidFill>
                <a:latin typeface="Impact" panose="020B0806030902050204" pitchFamily="34" charset="0"/>
                <a:sym typeface="Monotype Sorts"/>
              </a:rPr>
              <a:t>    -</a:t>
            </a:r>
            <a:r>
              <a:rPr lang="en-US" altLang="en-US" sz="1600">
                <a:solidFill>
                  <a:schemeClr val="bg1"/>
                </a:solidFill>
                <a:latin typeface="Impact" panose="020B0806030902050204" pitchFamily="34" charset="0"/>
                <a:sym typeface="Webdings" panose="05030102010509060703" pitchFamily="18" charset="2"/>
              </a:rPr>
              <a:t> </a:t>
            </a:r>
            <a:r>
              <a:rPr lang="en-US" altLang="en-US" sz="1600">
                <a:solidFill>
                  <a:schemeClr val="bg1"/>
                </a:solidFill>
                <a:latin typeface="Impact" panose="020B0806030902050204" pitchFamily="34" charset="0"/>
              </a:rPr>
              <a:t>FRIEND</a:t>
            </a:r>
          </a:p>
          <a:p>
            <a:pPr>
              <a:lnSpc>
                <a:spcPct val="85000"/>
              </a:lnSpc>
              <a:spcBef>
                <a:spcPct val="20000"/>
              </a:spcBef>
            </a:pPr>
            <a:r>
              <a:rPr lang="en-US" altLang="en-US" sz="1600">
                <a:solidFill>
                  <a:schemeClr val="bg1"/>
                </a:solidFill>
                <a:latin typeface="Impact" panose="020B0806030902050204" pitchFamily="34" charset="0"/>
                <a:sym typeface="Monotype Sorts"/>
              </a:rPr>
              <a:t>       -</a:t>
            </a:r>
            <a:r>
              <a:rPr lang="en-US" altLang="en-US" sz="1600">
                <a:solidFill>
                  <a:schemeClr val="bg1"/>
                </a:solidFill>
                <a:latin typeface="Impact" panose="020B0806030902050204" pitchFamily="34" charset="0"/>
                <a:sym typeface="Webdings" panose="05030102010509060703" pitchFamily="18" charset="2"/>
              </a:rPr>
              <a:t> </a:t>
            </a:r>
            <a:r>
              <a:rPr lang="en-US" altLang="en-US" sz="1600">
                <a:solidFill>
                  <a:schemeClr val="bg1"/>
                </a:solidFill>
                <a:latin typeface="Impact" panose="020B0806030902050204" pitchFamily="34" charset="0"/>
              </a:rPr>
              <a:t>MASTER</a:t>
            </a:r>
            <a:endParaRPr lang="en-US" altLang="en-US" sz="1600" b="1">
              <a:solidFill>
                <a:schemeClr val="bg1"/>
              </a:solidFill>
              <a:latin typeface="Bodoni Recut Condensed SSi"/>
            </a:endParaRPr>
          </a:p>
        </p:txBody>
      </p:sp>
      <p:sp>
        <p:nvSpPr>
          <p:cNvPr id="4103" name="Rectangle 8"/>
          <p:cNvSpPr>
            <a:spLocks noChangeArrowheads="1"/>
          </p:cNvSpPr>
          <p:nvPr/>
        </p:nvSpPr>
        <p:spPr bwMode="auto">
          <a:xfrm>
            <a:off x="152400" y="47625"/>
            <a:ext cx="8610600" cy="1295400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4" name="Text Box 9"/>
          <p:cNvSpPr txBox="1">
            <a:spLocks noChangeArrowheads="1"/>
          </p:cNvSpPr>
          <p:nvPr/>
        </p:nvSpPr>
        <p:spPr bwMode="auto">
          <a:xfrm>
            <a:off x="7237414" y="228600"/>
            <a:ext cx="1068387" cy="1000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20000"/>
              </a:spcBef>
            </a:pPr>
            <a:r>
              <a:rPr lang="en-US" altLang="en-US" sz="2000">
                <a:solidFill>
                  <a:schemeClr val="bg1"/>
                </a:solidFill>
                <a:latin typeface="Impact" panose="020B0806030902050204" pitchFamily="34" charset="0"/>
                <a:sym typeface="Monotype Sorts"/>
              </a:rPr>
              <a:t>Rock</a:t>
            </a:r>
          </a:p>
          <a:p>
            <a:pPr algn="ctr">
              <a:lnSpc>
                <a:spcPct val="85000"/>
              </a:lnSpc>
              <a:spcBef>
                <a:spcPct val="20000"/>
              </a:spcBef>
            </a:pPr>
            <a:r>
              <a:rPr lang="en-US" altLang="en-US" sz="2000">
                <a:solidFill>
                  <a:schemeClr val="bg1"/>
                </a:solidFill>
                <a:latin typeface="Impact" panose="020B0806030902050204" pitchFamily="34" charset="0"/>
                <a:sym typeface="Monotype Sorts"/>
              </a:rPr>
              <a:t>of</a:t>
            </a:r>
          </a:p>
          <a:p>
            <a:pPr algn="ctr">
              <a:lnSpc>
                <a:spcPct val="85000"/>
              </a:lnSpc>
              <a:spcBef>
                <a:spcPct val="20000"/>
              </a:spcBef>
            </a:pPr>
            <a:r>
              <a:rPr lang="en-US" altLang="en-US" sz="2000">
                <a:solidFill>
                  <a:schemeClr val="bg1"/>
                </a:solidFill>
                <a:latin typeface="Impact" panose="020B0806030902050204" pitchFamily="34" charset="0"/>
                <a:sym typeface="Monotype Sorts"/>
              </a:rPr>
              <a:t>Ages</a:t>
            </a:r>
            <a:endParaRPr lang="en-US" altLang="en-US" sz="2000" b="1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4105" name="AutoShape 11"/>
          <p:cNvSpPr>
            <a:spLocks noChangeArrowheads="1"/>
          </p:cNvSpPr>
          <p:nvPr/>
        </p:nvSpPr>
        <p:spPr bwMode="auto">
          <a:xfrm>
            <a:off x="838200" y="1676400"/>
            <a:ext cx="685800" cy="6096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000" dirty="0">
                <a:solidFill>
                  <a:srgbClr val="0000CC"/>
                </a:solidFill>
                <a:latin typeface="Arial Black" panose="020B0A04020102020204" pitchFamily="34" charset="0"/>
              </a:rPr>
              <a:t>SPIRIT</a:t>
            </a:r>
          </a:p>
          <a:p>
            <a:pPr algn="ctr"/>
            <a:r>
              <a:rPr lang="en-US" altLang="en-US" sz="1000" dirty="0">
                <a:solidFill>
                  <a:srgbClr val="0000CC"/>
                </a:solidFill>
                <a:latin typeface="Arial Black" panose="020B0A04020102020204" pitchFamily="34" charset="0"/>
              </a:rPr>
              <a:t>OF</a:t>
            </a:r>
          </a:p>
          <a:p>
            <a:pPr algn="ctr"/>
            <a:r>
              <a:rPr lang="en-US" altLang="en-US" sz="1000" dirty="0">
                <a:solidFill>
                  <a:srgbClr val="0000CC"/>
                </a:solidFill>
                <a:latin typeface="Arial Black" panose="020B0A04020102020204" pitchFamily="34" charset="0"/>
              </a:rPr>
              <a:t>PRAYER</a:t>
            </a:r>
            <a:endParaRPr lang="en-US" altLang="en-US" sz="1200" dirty="0">
              <a:solidFill>
                <a:srgbClr val="0000CC"/>
              </a:solidFill>
              <a:latin typeface="Bodoni Recut Black SSi"/>
            </a:endParaRPr>
          </a:p>
        </p:txBody>
      </p:sp>
      <p:sp>
        <p:nvSpPr>
          <p:cNvPr id="4106" name="AutoShape 12"/>
          <p:cNvSpPr>
            <a:spLocks noChangeArrowheads="1"/>
          </p:cNvSpPr>
          <p:nvPr/>
        </p:nvSpPr>
        <p:spPr bwMode="auto">
          <a:xfrm>
            <a:off x="838200" y="2514600"/>
            <a:ext cx="685800" cy="6096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000" dirty="0">
                <a:solidFill>
                  <a:srgbClr val="0000CC"/>
                </a:solidFill>
                <a:latin typeface="Arial Black" panose="020B0A04020102020204" pitchFamily="34" charset="0"/>
              </a:rPr>
              <a:t>PRAYER</a:t>
            </a:r>
          </a:p>
          <a:p>
            <a:pPr algn="ctr"/>
            <a:r>
              <a:rPr lang="en-US" altLang="en-US" sz="1000" dirty="0">
                <a:solidFill>
                  <a:srgbClr val="0000CC"/>
                </a:solidFill>
                <a:latin typeface="Arial Black" panose="020B0A04020102020204" pitchFamily="34" charset="0"/>
              </a:rPr>
              <a:t>PARTNER</a:t>
            </a:r>
            <a:endParaRPr lang="en-US" altLang="en-US" sz="1200" dirty="0">
              <a:solidFill>
                <a:srgbClr val="0000CC"/>
              </a:solidFill>
              <a:latin typeface="Bodoni Recut Black SSi"/>
            </a:endParaRPr>
          </a:p>
        </p:txBody>
      </p:sp>
      <p:sp>
        <p:nvSpPr>
          <p:cNvPr id="4107" name="Oval 13"/>
          <p:cNvSpPr>
            <a:spLocks noChangeArrowheads="1"/>
          </p:cNvSpPr>
          <p:nvPr/>
        </p:nvSpPr>
        <p:spPr bwMode="auto">
          <a:xfrm>
            <a:off x="1143000" y="3352800"/>
            <a:ext cx="1981200" cy="457200"/>
          </a:xfrm>
          <a:prstGeom prst="ellipse">
            <a:avLst/>
          </a:prstGeom>
          <a:solidFill>
            <a:srgbClr val="0000CC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 b="1">
                <a:solidFill>
                  <a:schemeClr val="bg1"/>
                </a:solidFill>
              </a:rPr>
              <a:t>COMMUNICATION</a:t>
            </a:r>
          </a:p>
        </p:txBody>
      </p:sp>
      <p:sp>
        <p:nvSpPr>
          <p:cNvPr id="4108" name="AutoShape 14"/>
          <p:cNvSpPr>
            <a:spLocks noChangeArrowheads="1"/>
          </p:cNvSpPr>
          <p:nvPr/>
        </p:nvSpPr>
        <p:spPr bwMode="auto">
          <a:xfrm>
            <a:off x="838200" y="4038600"/>
            <a:ext cx="992188" cy="7620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 u="sng" dirty="0">
                <a:solidFill>
                  <a:srgbClr val="0000CC"/>
                </a:solidFill>
                <a:latin typeface="Arial Black" panose="020B0A04020102020204" pitchFamily="34" charset="0"/>
              </a:rPr>
              <a:t>BURDENS</a:t>
            </a:r>
            <a:endParaRPr lang="en-US" altLang="en-US" sz="1000" dirty="0">
              <a:solidFill>
                <a:srgbClr val="0000CC"/>
              </a:solidFill>
              <a:latin typeface="Arial Black" panose="020B0A04020102020204" pitchFamily="34" charset="0"/>
            </a:endParaRPr>
          </a:p>
          <a:p>
            <a:r>
              <a:rPr lang="en-US" altLang="en-US" sz="1000" dirty="0">
                <a:solidFill>
                  <a:srgbClr val="0000CC"/>
                </a:solidFill>
                <a:latin typeface="Arial Black" panose="020B0A04020102020204" pitchFamily="34" charset="0"/>
              </a:rPr>
              <a:t>- OURS</a:t>
            </a:r>
          </a:p>
          <a:p>
            <a:r>
              <a:rPr lang="en-US" altLang="en-US" sz="1000" dirty="0">
                <a:solidFill>
                  <a:srgbClr val="0000CC"/>
                </a:solidFill>
                <a:latin typeface="Arial Black" panose="020B0A04020102020204" pitchFamily="34" charset="0"/>
              </a:rPr>
              <a:t>- OTHERS</a:t>
            </a:r>
          </a:p>
          <a:p>
            <a:r>
              <a:rPr lang="en-US" altLang="en-US" sz="1000" dirty="0">
                <a:solidFill>
                  <a:srgbClr val="0000CC"/>
                </a:solidFill>
                <a:latin typeface="Arial Black" panose="020B0A04020102020204" pitchFamily="34" charset="0"/>
              </a:rPr>
              <a:t>- LORD’S</a:t>
            </a:r>
          </a:p>
        </p:txBody>
      </p:sp>
      <p:sp>
        <p:nvSpPr>
          <p:cNvPr id="4109" name="Text Box 15"/>
          <p:cNvSpPr txBox="1">
            <a:spLocks noChangeArrowheads="1"/>
          </p:cNvSpPr>
          <p:nvPr/>
        </p:nvSpPr>
        <p:spPr bwMode="auto">
          <a:xfrm>
            <a:off x="74612" y="1524000"/>
            <a:ext cx="306388" cy="3667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altLang="en-US" sz="1600" b="1" dirty="0"/>
              <a:t>COMPLETE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altLang="en-US" sz="1600" b="1" dirty="0"/>
              <a:t>RELATIONSHIP</a:t>
            </a:r>
          </a:p>
        </p:txBody>
      </p:sp>
      <p:sp>
        <p:nvSpPr>
          <p:cNvPr id="4110" name="Line 16"/>
          <p:cNvSpPr>
            <a:spLocks noChangeShapeType="1"/>
          </p:cNvSpPr>
          <p:nvPr/>
        </p:nvSpPr>
        <p:spPr bwMode="auto">
          <a:xfrm flipV="1">
            <a:off x="457200" y="1447800"/>
            <a:ext cx="0" cy="388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Line 17"/>
          <p:cNvSpPr>
            <a:spLocks noChangeShapeType="1"/>
          </p:cNvSpPr>
          <p:nvPr/>
        </p:nvSpPr>
        <p:spPr bwMode="auto">
          <a:xfrm flipV="1">
            <a:off x="1981200" y="1447800"/>
            <a:ext cx="0" cy="1752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 type="none" w="med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Text Box 18"/>
          <p:cNvSpPr txBox="1">
            <a:spLocks noChangeArrowheads="1"/>
          </p:cNvSpPr>
          <p:nvPr/>
        </p:nvSpPr>
        <p:spPr bwMode="auto">
          <a:xfrm>
            <a:off x="1600200" y="1752600"/>
            <a:ext cx="261938" cy="1277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altLang="en-US" sz="1600" b="1" dirty="0">
                <a:solidFill>
                  <a:srgbClr val="0000CC"/>
                </a:solidFill>
              </a:rPr>
              <a:t>PRAYER</a:t>
            </a:r>
            <a:endParaRPr lang="en-US" altLang="en-US" sz="1400" b="1" dirty="0">
              <a:solidFill>
                <a:srgbClr val="0000CC"/>
              </a:solidFill>
              <a:latin typeface="Arial Black" panose="020B0A04020102020204" pitchFamily="34" charset="0"/>
            </a:endParaRPr>
          </a:p>
        </p:txBody>
      </p:sp>
      <p:sp>
        <p:nvSpPr>
          <p:cNvPr id="4113" name="Line 19"/>
          <p:cNvSpPr>
            <a:spLocks noChangeShapeType="1"/>
          </p:cNvSpPr>
          <p:nvPr/>
        </p:nvSpPr>
        <p:spPr bwMode="auto">
          <a:xfrm>
            <a:off x="2286000" y="1447800"/>
            <a:ext cx="0" cy="16764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AutoShape 20"/>
          <p:cNvSpPr>
            <a:spLocks noChangeArrowheads="1"/>
          </p:cNvSpPr>
          <p:nvPr/>
        </p:nvSpPr>
        <p:spPr bwMode="auto">
          <a:xfrm>
            <a:off x="2514600" y="1676400"/>
            <a:ext cx="1143000" cy="11430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 dirty="0">
                <a:solidFill>
                  <a:srgbClr val="0000CC"/>
                </a:solidFill>
                <a:latin typeface="Arial Black" panose="020B0A04020102020204" pitchFamily="34" charset="0"/>
              </a:rPr>
              <a:t>- WRITTEN</a:t>
            </a:r>
          </a:p>
          <a:p>
            <a:r>
              <a:rPr lang="en-US" altLang="en-US" sz="1000" dirty="0">
                <a:solidFill>
                  <a:srgbClr val="0000CC"/>
                </a:solidFill>
                <a:latin typeface="Arial Black" panose="020B0A04020102020204" pitchFamily="34" charset="0"/>
              </a:rPr>
              <a:t>     WORD</a:t>
            </a:r>
          </a:p>
          <a:p>
            <a:r>
              <a:rPr lang="en-US" altLang="en-US" sz="1000" dirty="0">
                <a:solidFill>
                  <a:srgbClr val="0000CC"/>
                </a:solidFill>
                <a:latin typeface="Arial Black" panose="020B0A04020102020204" pitchFamily="34" charset="0"/>
              </a:rPr>
              <a:t>- PREACHED</a:t>
            </a:r>
          </a:p>
          <a:p>
            <a:r>
              <a:rPr lang="en-US" altLang="en-US" sz="1000" dirty="0">
                <a:solidFill>
                  <a:srgbClr val="0000CC"/>
                </a:solidFill>
                <a:latin typeface="Arial Black" panose="020B0A04020102020204" pitchFamily="34" charset="0"/>
              </a:rPr>
              <a:t>     WORD</a:t>
            </a:r>
          </a:p>
          <a:p>
            <a:r>
              <a:rPr lang="en-US" altLang="en-US" sz="1000" dirty="0">
                <a:solidFill>
                  <a:srgbClr val="0000CC"/>
                </a:solidFill>
                <a:latin typeface="Arial Black" panose="020B0A04020102020204" pitchFamily="34" charset="0"/>
              </a:rPr>
              <a:t>- PROPHECY</a:t>
            </a:r>
          </a:p>
          <a:p>
            <a:r>
              <a:rPr lang="en-US" altLang="en-US" sz="1000" dirty="0">
                <a:solidFill>
                  <a:srgbClr val="0000CC"/>
                </a:solidFill>
                <a:latin typeface="Arial Black" panose="020B0A04020102020204" pitchFamily="34" charset="0"/>
              </a:rPr>
              <a:t>- DREAMS</a:t>
            </a:r>
            <a:endParaRPr lang="en-US" altLang="en-US" sz="1200" dirty="0">
              <a:solidFill>
                <a:srgbClr val="0000CC"/>
              </a:solidFill>
              <a:latin typeface="Bodoni Recut Black SSi"/>
            </a:endParaRPr>
          </a:p>
        </p:txBody>
      </p:sp>
      <p:sp>
        <p:nvSpPr>
          <p:cNvPr id="4115" name="Oval 21"/>
          <p:cNvSpPr>
            <a:spLocks noChangeArrowheads="1"/>
          </p:cNvSpPr>
          <p:nvPr/>
        </p:nvSpPr>
        <p:spPr bwMode="auto">
          <a:xfrm>
            <a:off x="2592388" y="4191000"/>
            <a:ext cx="762000" cy="685800"/>
          </a:xfrm>
          <a:prstGeom prst="ellips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dirty="0">
                <a:solidFill>
                  <a:srgbClr val="0000CC"/>
                </a:solidFill>
                <a:latin typeface="Arial Black" panose="020B0A04020102020204" pitchFamily="34" charset="0"/>
              </a:rPr>
              <a:t>GOD’S</a:t>
            </a:r>
          </a:p>
          <a:p>
            <a:pPr algn="ctr"/>
            <a:r>
              <a:rPr lang="en-US" altLang="en-US" sz="1200" dirty="0">
                <a:solidFill>
                  <a:srgbClr val="0000CC"/>
                </a:solidFill>
                <a:latin typeface="Arial Black" panose="020B0A04020102020204" pitchFamily="34" charset="0"/>
              </a:rPr>
              <a:t>VOICE</a:t>
            </a:r>
            <a:endParaRPr lang="en-US" altLang="en-US" sz="1400" dirty="0">
              <a:solidFill>
                <a:srgbClr val="0000CC"/>
              </a:solidFill>
              <a:latin typeface="Bodoni Recut Black SSi"/>
            </a:endParaRPr>
          </a:p>
        </p:txBody>
      </p:sp>
      <p:sp>
        <p:nvSpPr>
          <p:cNvPr id="4116" name="Line 22"/>
          <p:cNvSpPr>
            <a:spLocks noChangeShapeType="1"/>
          </p:cNvSpPr>
          <p:nvPr/>
        </p:nvSpPr>
        <p:spPr bwMode="auto">
          <a:xfrm>
            <a:off x="2286000" y="3886200"/>
            <a:ext cx="0" cy="1371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7" name="Line 23"/>
          <p:cNvSpPr>
            <a:spLocks noChangeShapeType="1"/>
          </p:cNvSpPr>
          <p:nvPr/>
        </p:nvSpPr>
        <p:spPr bwMode="auto">
          <a:xfrm flipV="1">
            <a:off x="1981200" y="3886200"/>
            <a:ext cx="0" cy="1371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 type="none" w="med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8" name="Rectangle 24"/>
          <p:cNvSpPr>
            <a:spLocks noChangeArrowheads="1"/>
          </p:cNvSpPr>
          <p:nvPr/>
        </p:nvSpPr>
        <p:spPr bwMode="auto">
          <a:xfrm>
            <a:off x="3124200" y="5715000"/>
            <a:ext cx="2590800" cy="685800"/>
          </a:xfrm>
          <a:prstGeom prst="rect">
            <a:avLst/>
          </a:prstGeom>
          <a:solidFill>
            <a:srgbClr val="660066"/>
          </a:solidFill>
          <a:ln w="38100">
            <a:solidFill>
              <a:srgbClr val="990099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4000" b="1">
                <a:solidFill>
                  <a:schemeClr val="bg1"/>
                </a:solidFill>
                <a:latin typeface="Arial Black" panose="020B0A04020102020204" pitchFamily="34" charset="0"/>
              </a:rPr>
              <a:t>M A N</a:t>
            </a:r>
            <a:endParaRPr lang="en-US" altLang="en-US" sz="4400" b="1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4119" name="AutoShape 25"/>
          <p:cNvSpPr>
            <a:spLocks noChangeArrowheads="1"/>
          </p:cNvSpPr>
          <p:nvPr/>
        </p:nvSpPr>
        <p:spPr bwMode="auto">
          <a:xfrm>
            <a:off x="609600" y="5562600"/>
            <a:ext cx="1524000" cy="990600"/>
          </a:xfrm>
          <a:prstGeom prst="roundRect">
            <a:avLst>
              <a:gd name="adj" fmla="val 16667"/>
            </a:avLst>
          </a:prstGeom>
          <a:solidFill>
            <a:srgbClr val="660066"/>
          </a:solidFill>
          <a:ln w="28575">
            <a:solidFill>
              <a:srgbClr val="990099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bg1"/>
                </a:solidFill>
                <a:latin typeface="Impact" panose="020B0806030902050204" pitchFamily="34" charset="0"/>
              </a:rPr>
              <a:t>- CHILD</a:t>
            </a:r>
          </a:p>
          <a:p>
            <a:r>
              <a:rPr lang="en-US" altLang="en-US" sz="1600">
                <a:solidFill>
                  <a:schemeClr val="bg1"/>
                </a:solidFill>
                <a:latin typeface="Impact" panose="020B0806030902050204" pitchFamily="34" charset="0"/>
              </a:rPr>
              <a:t>  - BRIDE</a:t>
            </a:r>
          </a:p>
          <a:p>
            <a:r>
              <a:rPr lang="en-US" altLang="en-US" sz="1600">
                <a:solidFill>
                  <a:schemeClr val="bg1"/>
                </a:solidFill>
                <a:latin typeface="Impact" panose="020B0806030902050204" pitchFamily="34" charset="0"/>
              </a:rPr>
              <a:t>    - FRIEND</a:t>
            </a:r>
          </a:p>
          <a:p>
            <a:r>
              <a:rPr lang="en-US" altLang="en-US" sz="1600">
                <a:solidFill>
                  <a:schemeClr val="bg1"/>
                </a:solidFill>
                <a:latin typeface="Impact" panose="020B0806030902050204" pitchFamily="34" charset="0"/>
              </a:rPr>
              <a:t>      - SERVANT</a:t>
            </a:r>
            <a:endParaRPr lang="en-US" altLang="en-US" sz="1400">
              <a:solidFill>
                <a:schemeClr val="bg1"/>
              </a:solidFill>
              <a:latin typeface="Bodoni Recut Black SSi"/>
            </a:endParaRPr>
          </a:p>
        </p:txBody>
      </p:sp>
      <p:sp>
        <p:nvSpPr>
          <p:cNvPr id="4120" name="AutoShape 26"/>
          <p:cNvSpPr>
            <a:spLocks noChangeArrowheads="1"/>
          </p:cNvSpPr>
          <p:nvPr/>
        </p:nvSpPr>
        <p:spPr bwMode="auto">
          <a:xfrm>
            <a:off x="6402388" y="5562600"/>
            <a:ext cx="2208212" cy="1066800"/>
          </a:xfrm>
          <a:prstGeom prst="roundRect">
            <a:avLst>
              <a:gd name="adj" fmla="val 16667"/>
            </a:avLst>
          </a:prstGeom>
          <a:solidFill>
            <a:srgbClr val="660066"/>
          </a:solidFill>
          <a:ln w="28575">
            <a:solidFill>
              <a:srgbClr val="990099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>
                <a:solidFill>
                  <a:srgbClr val="990099"/>
                </a:solidFill>
                <a:latin typeface="Bodoni Recut Black SSi"/>
              </a:rPr>
              <a:t>        </a:t>
            </a:r>
            <a:r>
              <a:rPr lang="en-US" altLang="en-US" sz="1200" u="sng" dirty="0">
                <a:solidFill>
                  <a:schemeClr val="bg1"/>
                </a:solidFill>
                <a:latin typeface="Arial Black" panose="020B0A04020102020204" pitchFamily="34" charset="0"/>
              </a:rPr>
              <a:t>BENEFITS</a:t>
            </a:r>
          </a:p>
          <a:p>
            <a:r>
              <a:rPr lang="en-US" altLang="en-US" sz="1000" dirty="0">
                <a:solidFill>
                  <a:schemeClr val="bg1"/>
                </a:solidFill>
                <a:latin typeface="Arial Black" panose="020B0A04020102020204" pitchFamily="34" charset="0"/>
              </a:rPr>
              <a:t>- PEACE </a:t>
            </a:r>
          </a:p>
          <a:p>
            <a:r>
              <a:rPr lang="en-US" altLang="en-US" sz="1000" dirty="0">
                <a:solidFill>
                  <a:schemeClr val="bg1"/>
                </a:solidFill>
                <a:latin typeface="Arial Black" panose="020B0A04020102020204" pitchFamily="34" charset="0"/>
              </a:rPr>
              <a:t>- JOY</a:t>
            </a:r>
          </a:p>
          <a:p>
            <a:r>
              <a:rPr lang="en-US" altLang="en-US" sz="1000" dirty="0">
                <a:solidFill>
                  <a:schemeClr val="bg1"/>
                </a:solidFill>
                <a:latin typeface="Arial Black" panose="020B0A04020102020204" pitchFamily="34" charset="0"/>
              </a:rPr>
              <a:t>- ENJOY CHRISTIAN WALK</a:t>
            </a:r>
          </a:p>
          <a:p>
            <a:pPr>
              <a:buFontTx/>
              <a:buChar char="-"/>
            </a:pPr>
            <a:r>
              <a:rPr lang="en-US" altLang="en-US" sz="1000" dirty="0">
                <a:solidFill>
                  <a:schemeClr val="bg1"/>
                </a:solidFill>
                <a:latin typeface="Arial Black" panose="020B0A04020102020204" pitchFamily="34" charset="0"/>
              </a:rPr>
              <a:t> MINISTRY OF ANGELS</a:t>
            </a:r>
          </a:p>
          <a:p>
            <a:pPr>
              <a:buFontTx/>
              <a:buChar char="-"/>
            </a:pPr>
            <a:r>
              <a:rPr lang="en-US" altLang="en-US" sz="1000" dirty="0">
                <a:solidFill>
                  <a:schemeClr val="bg1"/>
                </a:solidFill>
                <a:latin typeface="Arial Black" panose="020B0A04020102020204" pitchFamily="34" charset="0"/>
              </a:rPr>
              <a:t> ETERNAL LIFE</a:t>
            </a:r>
          </a:p>
          <a:p>
            <a:r>
              <a:rPr lang="en-US" altLang="en-US" sz="1000" dirty="0">
                <a:solidFill>
                  <a:srgbClr val="990099"/>
                </a:solidFill>
                <a:latin typeface="Arial Black" panose="020B0A04020102020204" pitchFamily="34" charset="0"/>
              </a:rPr>
              <a:t>-   . . .</a:t>
            </a:r>
          </a:p>
        </p:txBody>
      </p:sp>
      <p:sp>
        <p:nvSpPr>
          <p:cNvPr id="4121" name="Rectangle 27"/>
          <p:cNvSpPr>
            <a:spLocks noChangeArrowheads="1"/>
          </p:cNvSpPr>
          <p:nvPr/>
        </p:nvSpPr>
        <p:spPr bwMode="auto">
          <a:xfrm>
            <a:off x="152400" y="5486400"/>
            <a:ext cx="8686800" cy="1219200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22" name="Rectangle 28"/>
          <p:cNvSpPr>
            <a:spLocks noChangeArrowheads="1"/>
          </p:cNvSpPr>
          <p:nvPr/>
        </p:nvSpPr>
        <p:spPr bwMode="auto">
          <a:xfrm>
            <a:off x="3505200" y="3200400"/>
            <a:ext cx="230188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23" name="Oval 30"/>
          <p:cNvSpPr>
            <a:spLocks noChangeArrowheads="1"/>
          </p:cNvSpPr>
          <p:nvPr/>
        </p:nvSpPr>
        <p:spPr bwMode="auto">
          <a:xfrm>
            <a:off x="3962400" y="3352800"/>
            <a:ext cx="1981200" cy="4572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 b="1">
                <a:solidFill>
                  <a:schemeClr val="bg1"/>
                </a:solidFill>
              </a:rPr>
              <a:t>LOVE</a:t>
            </a:r>
          </a:p>
        </p:txBody>
      </p:sp>
      <p:sp>
        <p:nvSpPr>
          <p:cNvPr id="4124" name="Line 31"/>
          <p:cNvSpPr>
            <a:spLocks noChangeShapeType="1"/>
          </p:cNvSpPr>
          <p:nvPr/>
        </p:nvSpPr>
        <p:spPr bwMode="auto">
          <a:xfrm>
            <a:off x="4572000" y="1524000"/>
            <a:ext cx="0" cy="1752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5" name="Text Box 32"/>
          <p:cNvSpPr txBox="1">
            <a:spLocks noChangeArrowheads="1"/>
          </p:cNvSpPr>
          <p:nvPr/>
        </p:nvSpPr>
        <p:spPr bwMode="auto">
          <a:xfrm>
            <a:off x="4229100" y="1845339"/>
            <a:ext cx="360364" cy="1212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en-US" sz="1300" b="1" dirty="0">
                <a:solidFill>
                  <a:srgbClr val="FF0000"/>
                </a:solidFill>
              </a:rPr>
              <a:t>CALVARY</a:t>
            </a:r>
          </a:p>
        </p:txBody>
      </p:sp>
      <p:sp>
        <p:nvSpPr>
          <p:cNvPr id="4126" name="Line 33"/>
          <p:cNvSpPr>
            <a:spLocks noChangeShapeType="1"/>
          </p:cNvSpPr>
          <p:nvPr/>
        </p:nvSpPr>
        <p:spPr bwMode="auto">
          <a:xfrm flipV="1">
            <a:off x="5210175" y="1391793"/>
            <a:ext cx="0" cy="49892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med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7" name="Line 35"/>
          <p:cNvSpPr>
            <a:spLocks noChangeShapeType="1"/>
          </p:cNvSpPr>
          <p:nvPr/>
        </p:nvSpPr>
        <p:spPr bwMode="auto">
          <a:xfrm flipV="1">
            <a:off x="5276851" y="3886200"/>
            <a:ext cx="0" cy="1447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med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8" name="Line 36"/>
          <p:cNvSpPr>
            <a:spLocks noChangeShapeType="1"/>
          </p:cNvSpPr>
          <p:nvPr/>
        </p:nvSpPr>
        <p:spPr bwMode="auto">
          <a:xfrm>
            <a:off x="4572000" y="3886200"/>
            <a:ext cx="0" cy="1524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0" name="Oval 45"/>
          <p:cNvSpPr>
            <a:spLocks noChangeArrowheads="1"/>
          </p:cNvSpPr>
          <p:nvPr/>
        </p:nvSpPr>
        <p:spPr bwMode="auto">
          <a:xfrm>
            <a:off x="6781801" y="3352800"/>
            <a:ext cx="1979613" cy="457200"/>
          </a:xfrm>
          <a:prstGeom prst="ellipse">
            <a:avLst/>
          </a:prstGeom>
          <a:solidFill>
            <a:srgbClr val="009900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 b="1">
                <a:solidFill>
                  <a:schemeClr val="bg1"/>
                </a:solidFill>
              </a:rPr>
              <a:t>TRUST</a:t>
            </a:r>
          </a:p>
        </p:txBody>
      </p:sp>
      <p:sp>
        <p:nvSpPr>
          <p:cNvPr id="4131" name="Line 46"/>
          <p:cNvSpPr>
            <a:spLocks noChangeShapeType="1"/>
          </p:cNvSpPr>
          <p:nvPr/>
        </p:nvSpPr>
        <p:spPr bwMode="auto">
          <a:xfrm flipV="1">
            <a:off x="7620000" y="1447800"/>
            <a:ext cx="0" cy="18288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 type="none" w="med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2" name="Line 47"/>
          <p:cNvSpPr>
            <a:spLocks noChangeShapeType="1"/>
          </p:cNvSpPr>
          <p:nvPr/>
        </p:nvSpPr>
        <p:spPr bwMode="auto">
          <a:xfrm>
            <a:off x="8001000" y="1524000"/>
            <a:ext cx="0" cy="17526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3" name="Line 48"/>
          <p:cNvSpPr>
            <a:spLocks noChangeShapeType="1"/>
          </p:cNvSpPr>
          <p:nvPr/>
        </p:nvSpPr>
        <p:spPr bwMode="auto">
          <a:xfrm flipV="1">
            <a:off x="7620000" y="3895725"/>
            <a:ext cx="0" cy="1514475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 type="none" w="med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4" name="Line 49"/>
          <p:cNvSpPr>
            <a:spLocks noChangeShapeType="1"/>
          </p:cNvSpPr>
          <p:nvPr/>
        </p:nvSpPr>
        <p:spPr bwMode="auto">
          <a:xfrm>
            <a:off x="8077200" y="3895725"/>
            <a:ext cx="0" cy="1514474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5" name="AutoShape 50"/>
          <p:cNvSpPr>
            <a:spLocks noChangeArrowheads="1"/>
          </p:cNvSpPr>
          <p:nvPr/>
        </p:nvSpPr>
        <p:spPr bwMode="auto">
          <a:xfrm>
            <a:off x="8067675" y="1981200"/>
            <a:ext cx="762000" cy="9144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009900"/>
                </a:solidFill>
                <a:latin typeface="Arial Black" panose="020B0A04020102020204" pitchFamily="34" charset="0"/>
              </a:rPr>
              <a:t>CAN</a:t>
            </a:r>
          </a:p>
          <a:p>
            <a:pPr algn="ctr"/>
            <a:r>
              <a:rPr lang="en-US" altLang="en-US" sz="1200">
                <a:solidFill>
                  <a:srgbClr val="009900"/>
                </a:solidFill>
                <a:latin typeface="Arial Black" panose="020B0A04020102020204" pitchFamily="34" charset="0"/>
              </a:rPr>
              <a:t>GOD</a:t>
            </a:r>
          </a:p>
          <a:p>
            <a:pPr algn="ctr"/>
            <a:r>
              <a:rPr lang="en-US" altLang="en-US" sz="1200">
                <a:solidFill>
                  <a:srgbClr val="009900"/>
                </a:solidFill>
                <a:latin typeface="Arial Black" panose="020B0A04020102020204" pitchFamily="34" charset="0"/>
              </a:rPr>
              <a:t>TRUST</a:t>
            </a:r>
          </a:p>
          <a:p>
            <a:pPr algn="ctr"/>
            <a:r>
              <a:rPr lang="en-US" altLang="en-US" sz="1200">
                <a:solidFill>
                  <a:srgbClr val="009900"/>
                </a:solidFill>
                <a:latin typeface="Arial Black" panose="020B0A04020102020204" pitchFamily="34" charset="0"/>
              </a:rPr>
              <a:t>YOU?</a:t>
            </a:r>
            <a:endParaRPr lang="en-US" altLang="en-US" sz="1200">
              <a:solidFill>
                <a:srgbClr val="009900"/>
              </a:solidFill>
              <a:latin typeface="Bodoni Recut Black SSi"/>
            </a:endParaRPr>
          </a:p>
        </p:txBody>
      </p:sp>
      <p:sp>
        <p:nvSpPr>
          <p:cNvPr id="4136" name="Text Box 51"/>
          <p:cNvSpPr txBox="1">
            <a:spLocks noChangeArrowheads="1"/>
          </p:cNvSpPr>
          <p:nvPr/>
        </p:nvSpPr>
        <p:spPr bwMode="auto">
          <a:xfrm>
            <a:off x="8672515" y="1890713"/>
            <a:ext cx="1847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600"/>
          </a:p>
          <a:p>
            <a:endParaRPr lang="en-US" altLang="en-US" sz="1600"/>
          </a:p>
        </p:txBody>
      </p:sp>
      <p:sp>
        <p:nvSpPr>
          <p:cNvPr id="4138" name="Text Box 53"/>
          <p:cNvSpPr txBox="1">
            <a:spLocks noChangeArrowheads="1"/>
          </p:cNvSpPr>
          <p:nvPr/>
        </p:nvSpPr>
        <p:spPr bwMode="auto">
          <a:xfrm>
            <a:off x="136525" y="6689725"/>
            <a:ext cx="310694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/>
              <a:t>DOUBLE VISION MINISTRIES:  Rev. James Twentier</a:t>
            </a:r>
          </a:p>
        </p:txBody>
      </p:sp>
      <p:sp>
        <p:nvSpPr>
          <p:cNvPr id="4139" name="Line 54"/>
          <p:cNvSpPr>
            <a:spLocks noChangeShapeType="1"/>
          </p:cNvSpPr>
          <p:nvPr/>
        </p:nvSpPr>
        <p:spPr bwMode="auto">
          <a:xfrm flipV="1">
            <a:off x="5257800" y="2838451"/>
            <a:ext cx="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med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Oval 1"/>
          <p:cNvSpPr/>
          <p:nvPr/>
        </p:nvSpPr>
        <p:spPr bwMode="auto">
          <a:xfrm>
            <a:off x="762001" y="623887"/>
            <a:ext cx="8164511" cy="4557713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23"/>
            <a:endParaRPr lang="en-US"/>
          </a:p>
        </p:txBody>
      </p:sp>
      <p:sp>
        <p:nvSpPr>
          <p:cNvPr id="54" name="Line 2053"/>
          <p:cNvSpPr>
            <a:spLocks noChangeShapeType="1"/>
          </p:cNvSpPr>
          <p:nvPr/>
        </p:nvSpPr>
        <p:spPr bwMode="auto">
          <a:xfrm>
            <a:off x="6170614" y="741681"/>
            <a:ext cx="306387" cy="60326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 dirty="0"/>
          </a:p>
        </p:txBody>
      </p:sp>
      <p:sp>
        <p:nvSpPr>
          <p:cNvPr id="55" name="Line 2053"/>
          <p:cNvSpPr>
            <a:spLocks noChangeShapeType="1"/>
          </p:cNvSpPr>
          <p:nvPr/>
        </p:nvSpPr>
        <p:spPr bwMode="auto">
          <a:xfrm flipH="1">
            <a:off x="7010400" y="4724400"/>
            <a:ext cx="304800" cy="9652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 dirty="0"/>
          </a:p>
        </p:txBody>
      </p:sp>
      <p:sp>
        <p:nvSpPr>
          <p:cNvPr id="56" name="Line 2053"/>
          <p:cNvSpPr>
            <a:spLocks noChangeShapeType="1"/>
          </p:cNvSpPr>
          <p:nvPr/>
        </p:nvSpPr>
        <p:spPr bwMode="auto">
          <a:xfrm flipV="1">
            <a:off x="2592388" y="909638"/>
            <a:ext cx="303212" cy="809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 dirty="0"/>
          </a:p>
        </p:txBody>
      </p:sp>
      <p:sp>
        <p:nvSpPr>
          <p:cNvPr id="57" name="Line 2053"/>
          <p:cNvSpPr>
            <a:spLocks noChangeShapeType="1"/>
          </p:cNvSpPr>
          <p:nvPr/>
        </p:nvSpPr>
        <p:spPr bwMode="auto">
          <a:xfrm flipH="1" flipV="1">
            <a:off x="3908107" y="5125720"/>
            <a:ext cx="318452" cy="15241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 dirty="0"/>
          </a:p>
        </p:txBody>
      </p:sp>
      <p:sp>
        <p:nvSpPr>
          <p:cNvPr id="53" name="AutoShape 46"/>
          <p:cNvSpPr>
            <a:spLocks noChangeArrowheads="1"/>
          </p:cNvSpPr>
          <p:nvPr/>
        </p:nvSpPr>
        <p:spPr bwMode="auto">
          <a:xfrm>
            <a:off x="4779962" y="1928815"/>
            <a:ext cx="1011238" cy="909636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lIns="95088" tIns="47544" rIns="95088" bIns="47544" anchor="ctr"/>
          <a:lstStyle>
            <a:lvl1pPr defTabSz="950913">
              <a:defRPr sz="4000" b="1">
                <a:solidFill>
                  <a:schemeClr val="bg1"/>
                </a:solidFill>
                <a:latin typeface="Rockwell Extra Bold" panose="02060903040505020403" pitchFamily="18" charset="0"/>
                <a:cs typeface="Arial" panose="020B0604020202020204" pitchFamily="34" charset="0"/>
              </a:defRPr>
            </a:lvl1pPr>
            <a:lvl2pPr marL="742950" indent="-285750" defTabSz="950913">
              <a:defRPr sz="4000" b="1">
                <a:solidFill>
                  <a:schemeClr val="bg1"/>
                </a:solidFill>
                <a:latin typeface="Rockwell Extra Bold" panose="02060903040505020403" pitchFamily="18" charset="0"/>
                <a:cs typeface="Arial" panose="020B0604020202020204" pitchFamily="34" charset="0"/>
              </a:defRPr>
            </a:lvl2pPr>
            <a:lvl3pPr marL="1143000" indent="-228600" defTabSz="950913">
              <a:defRPr sz="4000" b="1">
                <a:solidFill>
                  <a:schemeClr val="bg1"/>
                </a:solidFill>
                <a:latin typeface="Rockwell Extra Bold" panose="02060903040505020403" pitchFamily="18" charset="0"/>
                <a:cs typeface="Arial" panose="020B0604020202020204" pitchFamily="34" charset="0"/>
              </a:defRPr>
            </a:lvl3pPr>
            <a:lvl4pPr marL="1600200" indent="-228600" defTabSz="950913">
              <a:defRPr sz="4000" b="1">
                <a:solidFill>
                  <a:schemeClr val="bg1"/>
                </a:solidFill>
                <a:latin typeface="Rockwell Extra Bold" panose="02060903040505020403" pitchFamily="18" charset="0"/>
                <a:cs typeface="Arial" panose="020B0604020202020204" pitchFamily="34" charset="0"/>
              </a:defRPr>
            </a:lvl4pPr>
            <a:lvl5pPr marL="2057400" indent="-228600" defTabSz="950913">
              <a:defRPr sz="4000" b="1">
                <a:solidFill>
                  <a:schemeClr val="bg1"/>
                </a:solidFill>
                <a:latin typeface="Rockwell Extra Bold" panose="02060903040505020403" pitchFamily="18" charset="0"/>
                <a:cs typeface="Arial" panose="020B0604020202020204" pitchFamily="34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Rockwell Extra Bold" panose="02060903040505020403" pitchFamily="18" charset="0"/>
                <a:cs typeface="Arial" panose="020B0604020202020204" pitchFamily="34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Rockwell Extra Bold" panose="02060903040505020403" pitchFamily="18" charset="0"/>
                <a:cs typeface="Arial" panose="020B0604020202020204" pitchFamily="34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Rockwell Extra Bold" panose="02060903040505020403" pitchFamily="18" charset="0"/>
                <a:cs typeface="Arial" panose="020B0604020202020204" pitchFamily="34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Rockwell Extra Bold" panose="02060903040505020403" pitchFamily="18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400" b="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endParaRPr lang="en-US" altLang="en-US" sz="1000" b="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altLang="en-US" sz="1000" b="0" dirty="0">
                <a:solidFill>
                  <a:srgbClr val="FF0000"/>
                </a:solidFill>
                <a:latin typeface="Arial Black" panose="020B0A04020102020204" pitchFamily="34" charset="0"/>
              </a:rPr>
              <a:t>LOVE AND</a:t>
            </a:r>
          </a:p>
          <a:p>
            <a:pPr algn="ctr"/>
            <a:r>
              <a:rPr lang="en-US" altLang="en-US" sz="1000" b="0" dirty="0">
                <a:solidFill>
                  <a:srgbClr val="FF0000"/>
                </a:solidFill>
                <a:latin typeface="Arial Black" panose="020B0A04020102020204" pitchFamily="34" charset="0"/>
              </a:rPr>
              <a:t>MINISTER</a:t>
            </a:r>
          </a:p>
          <a:p>
            <a:pPr algn="ctr"/>
            <a:r>
              <a:rPr lang="en-US" altLang="en-US" sz="1000" b="0" dirty="0">
                <a:solidFill>
                  <a:srgbClr val="FF0000"/>
                </a:solidFill>
                <a:latin typeface="Arial Black" panose="020B0A04020102020204" pitchFamily="34" charset="0"/>
              </a:rPr>
              <a:t>TO PEOPLE</a:t>
            </a:r>
          </a:p>
          <a:p>
            <a:pPr algn="ctr"/>
            <a:r>
              <a:rPr lang="en-US" altLang="en-US" sz="1000" b="0" dirty="0">
                <a:solidFill>
                  <a:srgbClr val="FF0000"/>
                </a:solidFill>
                <a:latin typeface="Arial Black" panose="020B0A04020102020204" pitchFamily="34" charset="0"/>
              </a:rPr>
              <a:t>IN NEED</a:t>
            </a:r>
          </a:p>
          <a:p>
            <a:pPr algn="ctr"/>
            <a:endParaRPr lang="en-US" altLang="en-US" sz="1000" b="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59" name="AutoShape 35"/>
          <p:cNvSpPr>
            <a:spLocks noChangeArrowheads="1"/>
          </p:cNvSpPr>
          <p:nvPr/>
        </p:nvSpPr>
        <p:spPr bwMode="auto">
          <a:xfrm>
            <a:off x="5554662" y="3924300"/>
            <a:ext cx="1160464" cy="1036638"/>
          </a:xfrm>
          <a:prstGeom prst="roundRect">
            <a:avLst>
              <a:gd name="adj" fmla="val 26845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5088" tIns="47544" rIns="95088" bIns="47544" anchor="ctr"/>
          <a:lstStyle>
            <a:lvl1pPr defTabSz="950913">
              <a:defRPr sz="4000" b="1">
                <a:solidFill>
                  <a:schemeClr val="bg1"/>
                </a:solidFill>
                <a:latin typeface="Rockwell Extra Bold" panose="02060903040505020403" pitchFamily="18" charset="0"/>
                <a:cs typeface="Arial" panose="020B0604020202020204" pitchFamily="34" charset="0"/>
              </a:defRPr>
            </a:lvl1pPr>
            <a:lvl2pPr marL="742950" indent="-285750" defTabSz="950913">
              <a:defRPr sz="4000" b="1">
                <a:solidFill>
                  <a:schemeClr val="bg1"/>
                </a:solidFill>
                <a:latin typeface="Rockwell Extra Bold" panose="02060903040505020403" pitchFamily="18" charset="0"/>
                <a:cs typeface="Arial" panose="020B0604020202020204" pitchFamily="34" charset="0"/>
              </a:defRPr>
            </a:lvl2pPr>
            <a:lvl3pPr marL="1143000" indent="-228600" defTabSz="950913">
              <a:defRPr sz="4000" b="1">
                <a:solidFill>
                  <a:schemeClr val="bg1"/>
                </a:solidFill>
                <a:latin typeface="Rockwell Extra Bold" panose="02060903040505020403" pitchFamily="18" charset="0"/>
                <a:cs typeface="Arial" panose="020B0604020202020204" pitchFamily="34" charset="0"/>
              </a:defRPr>
            </a:lvl3pPr>
            <a:lvl4pPr marL="1600200" indent="-228600" defTabSz="950913">
              <a:defRPr sz="4000" b="1">
                <a:solidFill>
                  <a:schemeClr val="bg1"/>
                </a:solidFill>
                <a:latin typeface="Rockwell Extra Bold" panose="02060903040505020403" pitchFamily="18" charset="0"/>
                <a:cs typeface="Arial" panose="020B0604020202020204" pitchFamily="34" charset="0"/>
              </a:defRPr>
            </a:lvl4pPr>
            <a:lvl5pPr marL="2057400" indent="-228600" defTabSz="950913">
              <a:defRPr sz="4000" b="1">
                <a:solidFill>
                  <a:schemeClr val="bg1"/>
                </a:solidFill>
                <a:latin typeface="Rockwell Extra Bold" panose="02060903040505020403" pitchFamily="18" charset="0"/>
                <a:cs typeface="Arial" panose="020B0604020202020204" pitchFamily="34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Rockwell Extra Bold" panose="02060903040505020403" pitchFamily="18" charset="0"/>
                <a:cs typeface="Arial" panose="020B0604020202020204" pitchFamily="34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Rockwell Extra Bold" panose="02060903040505020403" pitchFamily="18" charset="0"/>
                <a:cs typeface="Arial" panose="020B0604020202020204" pitchFamily="34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Rockwell Extra Bold" panose="02060903040505020403" pitchFamily="18" charset="0"/>
                <a:cs typeface="Arial" panose="020B0604020202020204" pitchFamily="34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Rockwell Extra Bold" panose="02060903040505020403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400" b="0" dirty="0">
                <a:solidFill>
                  <a:srgbClr val="FF0000"/>
                </a:solidFill>
                <a:latin typeface="Arial Black" panose="020B0A04020102020204" pitchFamily="34" charset="0"/>
              </a:rPr>
              <a:t>   </a:t>
            </a:r>
            <a:r>
              <a:rPr lang="en-US" altLang="en-US" sz="1100" b="0" u="sng" dirty="0">
                <a:solidFill>
                  <a:srgbClr val="FF0000"/>
                </a:solidFill>
                <a:latin typeface="Arial Black" panose="020B0A04020102020204" pitchFamily="34" charset="0"/>
              </a:rPr>
              <a:t>OBEY</a:t>
            </a:r>
          </a:p>
          <a:p>
            <a:r>
              <a:rPr lang="en-US" altLang="en-US" sz="1000" b="0" dirty="0">
                <a:solidFill>
                  <a:srgbClr val="FF0000"/>
                </a:solidFill>
                <a:latin typeface="Arial Black" panose="020B0A04020102020204" pitchFamily="34" charset="0"/>
              </a:rPr>
              <a:t>- DO HIS WILL</a:t>
            </a:r>
          </a:p>
          <a:p>
            <a:r>
              <a:rPr lang="en-US" altLang="en-US" sz="1000" b="0" dirty="0">
                <a:solidFill>
                  <a:srgbClr val="FF0000"/>
                </a:solidFill>
                <a:latin typeface="Arial Black" panose="020B0A04020102020204" pitchFamily="34" charset="0"/>
              </a:rPr>
              <a:t>- SACRIFICE</a:t>
            </a:r>
          </a:p>
          <a:p>
            <a:r>
              <a:rPr lang="en-US" altLang="en-US" sz="1000" b="0" dirty="0">
                <a:solidFill>
                  <a:srgbClr val="FF0000"/>
                </a:solidFill>
                <a:latin typeface="Arial Black" panose="020B0A04020102020204" pitchFamily="34" charset="0"/>
              </a:rPr>
              <a:t>- SERVICE</a:t>
            </a:r>
          </a:p>
          <a:p>
            <a:r>
              <a:rPr lang="en-US" altLang="en-US" sz="1000" b="0" dirty="0">
                <a:solidFill>
                  <a:srgbClr val="FF0000"/>
                </a:solidFill>
                <a:latin typeface="Arial Black" panose="020B0A04020102020204" pitchFamily="34" charset="0"/>
              </a:rPr>
              <a:t>- WORSHIP</a:t>
            </a:r>
          </a:p>
        </p:txBody>
      </p:sp>
      <p:sp>
        <p:nvSpPr>
          <p:cNvPr id="60" name="Line 35"/>
          <p:cNvSpPr>
            <a:spLocks noChangeShapeType="1"/>
          </p:cNvSpPr>
          <p:nvPr/>
        </p:nvSpPr>
        <p:spPr bwMode="auto">
          <a:xfrm flipV="1">
            <a:off x="6096000" y="1391793"/>
            <a:ext cx="0" cy="249440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med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2982315" y="962025"/>
            <a:ext cx="32660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 Black" panose="020B0A04020102020204" pitchFamily="34" charset="0"/>
              </a:rPr>
              <a:t>Relationship with God</a:t>
            </a:r>
          </a:p>
        </p:txBody>
      </p:sp>
    </p:spTree>
    <p:extLst>
      <p:ext uri="{BB962C8B-B14F-4D97-AF65-F5344CB8AC3E}">
        <p14:creationId xmlns:p14="http://schemas.microsoft.com/office/powerpoint/2010/main" val="2856313056"/>
      </p:ext>
    </p:extLst>
  </p:cSld>
  <p:clrMapOvr>
    <a:masterClrMapping/>
  </p:clrMapOvr>
  <p:transition spd="slow">
    <p:checker/>
    <p:sndAc>
      <p:stSnd>
        <p:snd r:embed="rId3" name="REMINDER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-15875" y="1584325"/>
            <a:ext cx="246753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rgbClr val="008000"/>
                </a:solidFill>
                <a:latin typeface="Arial Black" panose="020B0A04020102020204" pitchFamily="34" charset="0"/>
              </a:rPr>
              <a:t>1.  ATTRACTING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168650" y="1522415"/>
            <a:ext cx="21755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 </a:t>
            </a:r>
            <a:r>
              <a:rPr lang="en-US" altLang="en-US" sz="2200">
                <a:solidFill>
                  <a:schemeClr val="accent2"/>
                </a:solidFill>
                <a:latin typeface="Arial Black" panose="020B0A04020102020204" pitchFamily="34" charset="0"/>
              </a:rPr>
              <a:t>2.  WINNING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223000" y="1485902"/>
            <a:ext cx="22784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 </a:t>
            </a:r>
            <a:r>
              <a:rPr lang="en-US" altLang="en-US" sz="2000">
                <a:latin typeface="Arial Black" panose="020B0A04020102020204" pitchFamily="34" charset="0"/>
              </a:rPr>
              <a:t>3.  RETAINING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52400" y="52389"/>
            <a:ext cx="8763000" cy="677108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200" dirty="0">
                <a:solidFill>
                  <a:schemeClr val="bg1"/>
                </a:solidFill>
                <a:latin typeface="Arial Black" panose="020B0A04020102020204" pitchFamily="34" charset="0"/>
              </a:rPr>
              <a:t>       PRAYER </a:t>
            </a:r>
            <a:r>
              <a:rPr lang="en-US" altLang="en-US" sz="2200" b="1" dirty="0">
                <a:solidFill>
                  <a:schemeClr val="bg1"/>
                </a:solidFill>
                <a:latin typeface="Arial Black" panose="020B0A04020102020204" pitchFamily="34" charset="0"/>
              </a:rPr>
              <a:t>MINISTRY:</a:t>
            </a:r>
            <a:r>
              <a:rPr lang="en-US" altLang="en-US" sz="18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sz="1800" b="1" dirty="0">
                <a:solidFill>
                  <a:schemeClr val="bg1"/>
                </a:solidFill>
              </a:rPr>
              <a:t>FOCUS: </a:t>
            </a:r>
            <a:r>
              <a:rPr lang="en-US" altLang="en-US" sz="1600" b="1" dirty="0">
                <a:solidFill>
                  <a:schemeClr val="bg1"/>
                </a:solidFill>
              </a:rPr>
              <a:t>Provide a prayer covering for all the  </a:t>
            </a:r>
          </a:p>
          <a:p>
            <a:r>
              <a:rPr lang="en-US" altLang="en-US" sz="1600" b="1" dirty="0">
                <a:solidFill>
                  <a:schemeClr val="bg1"/>
                </a:solidFill>
              </a:rPr>
              <a:t>  Care Ministry Teams and needs.    </a:t>
            </a:r>
            <a:r>
              <a:rPr lang="en-US" altLang="en-US" sz="1400" b="1">
                <a:solidFill>
                  <a:schemeClr val="bg1"/>
                </a:solidFill>
              </a:rPr>
              <a:t>ORG:  4 Prayer Teams  of 100 each  (for a church of 400 members)</a:t>
            </a:r>
            <a:endParaRPr lang="en-US" altLang="en-US" sz="1600" b="1">
              <a:solidFill>
                <a:schemeClr val="bg1"/>
              </a:solidFill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2973388" y="1981200"/>
            <a:ext cx="2894012" cy="692497"/>
          </a:xfrm>
          <a:prstGeom prst="rect">
            <a:avLst/>
          </a:prstGeom>
          <a:solidFill>
            <a:srgbClr val="3333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chemeClr val="bg1"/>
                </a:solidFill>
                <a:latin typeface="Arial Black" panose="020B0A04020102020204" pitchFamily="34" charset="0"/>
              </a:rPr>
              <a:t>    CRITICAL  CARE      </a:t>
            </a:r>
            <a:r>
              <a:rPr lang="en-US" altLang="en-US" sz="118">
                <a:latin typeface="Arial Black" panose="020B0A04020102020204" pitchFamily="34" charset="0"/>
              </a:rPr>
              <a:t>…………………                                    </a:t>
            </a:r>
            <a:r>
              <a:rPr lang="en-US" altLang="en-US" sz="1800">
                <a:solidFill>
                  <a:schemeClr val="bg1"/>
                </a:solidFill>
                <a:latin typeface="Arial Black" panose="020B0A04020102020204" pitchFamily="34" charset="0"/>
              </a:rPr>
              <a:t>TEAM  MINISTRY</a:t>
            </a:r>
          </a:p>
          <a:p>
            <a:pPr algn="ctr">
              <a:spcBef>
                <a:spcPct val="50000"/>
              </a:spcBef>
            </a:pPr>
            <a:endParaRPr lang="en-US" altLang="en-US" sz="2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H="1">
            <a:off x="2895600" y="6677025"/>
            <a:ext cx="3048000" cy="0"/>
          </a:xfrm>
          <a:prstGeom prst="line">
            <a:avLst/>
          </a:prstGeom>
          <a:noFill/>
          <a:ln w="38100">
            <a:solidFill>
              <a:srgbClr val="3333CC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2973388" y="2800351"/>
            <a:ext cx="2894012" cy="2862322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bg1"/>
                </a:solidFill>
              </a:rPr>
              <a:t>FOCUS:</a:t>
            </a:r>
            <a:r>
              <a:rPr lang="en-US" altLang="en-US" sz="1600" dirty="0">
                <a:solidFill>
                  <a:schemeClr val="bg1"/>
                </a:solidFill>
              </a:rPr>
              <a:t>                                      </a:t>
            </a:r>
            <a:r>
              <a:rPr lang="en-US" altLang="en-US" sz="1600" b="1" dirty="0">
                <a:solidFill>
                  <a:schemeClr val="bg1"/>
                </a:solidFill>
              </a:rPr>
              <a:t>Two-on-one Care for visitors</a:t>
            </a:r>
          </a:p>
          <a:p>
            <a:r>
              <a:rPr lang="en-US" altLang="en-US" sz="1600" b="1" dirty="0">
                <a:solidFill>
                  <a:schemeClr val="bg1"/>
                </a:solidFill>
              </a:rPr>
              <a:t>5 week follow-up and ministry to their needs.</a:t>
            </a:r>
          </a:p>
          <a:p>
            <a:r>
              <a:rPr lang="en-US" altLang="en-US" sz="1600" b="1" dirty="0">
                <a:solidFill>
                  <a:schemeClr val="bg1"/>
                </a:solidFill>
              </a:rPr>
              <a:t>ORG:  5 Care Teams</a:t>
            </a:r>
          </a:p>
          <a:p>
            <a:r>
              <a:rPr lang="en-US" altLang="en-US" sz="1600" b="1" dirty="0">
                <a:solidFill>
                  <a:schemeClr val="bg1"/>
                </a:solidFill>
              </a:rPr>
              <a:t>            (20 - 25 on each team)</a:t>
            </a:r>
          </a:p>
          <a:p>
            <a:endParaRPr lang="en-US" altLang="en-US" sz="400" b="1" dirty="0">
              <a:solidFill>
                <a:schemeClr val="bg1"/>
              </a:solidFill>
            </a:endParaRPr>
          </a:p>
          <a:p>
            <a:endParaRPr lang="en-US" altLang="en-US" sz="600" u="sng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r>
              <a:rPr lang="en-US" altLang="en-US" sz="1800" u="sng" dirty="0">
                <a:solidFill>
                  <a:schemeClr val="bg1"/>
                </a:solidFill>
                <a:latin typeface="Arial Black" panose="020B0A04020102020204" pitchFamily="34" charset="0"/>
              </a:rPr>
              <a:t>HOSPITALITY SUITE</a:t>
            </a:r>
          </a:p>
          <a:p>
            <a:endParaRPr lang="en-US" altLang="en-US" sz="400" u="sng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r>
              <a:rPr lang="en-US" altLang="en-US" sz="1600" b="1" dirty="0">
                <a:solidFill>
                  <a:schemeClr val="bg1"/>
                </a:solidFill>
              </a:rPr>
              <a:t>FOCUS: Visitor reception </a:t>
            </a:r>
            <a:r>
              <a:rPr lang="en-US" altLang="en-US" sz="1600" b="1">
                <a:solidFill>
                  <a:schemeClr val="bg1"/>
                </a:solidFill>
              </a:rPr>
              <a:t>drinks / </a:t>
            </a:r>
            <a:r>
              <a:rPr lang="en-US" altLang="en-US" sz="1600" b="1" dirty="0">
                <a:solidFill>
                  <a:schemeClr val="bg1"/>
                </a:solidFill>
              </a:rPr>
              <a:t>snacks &amp; fellowship with Care Team  and Pastor.</a:t>
            </a:r>
          </a:p>
          <a:p>
            <a:endParaRPr lang="en-US" altLang="en-US" sz="400" b="1" dirty="0">
              <a:solidFill>
                <a:schemeClr val="bg1"/>
              </a:solidFill>
            </a:endParaRP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152400" y="1981200"/>
            <a:ext cx="2514600" cy="738664"/>
          </a:xfrm>
          <a:prstGeom prst="rect">
            <a:avLst/>
          </a:prstGeom>
          <a:solidFill>
            <a:srgbClr val="0066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 </a:t>
            </a:r>
            <a:r>
              <a:rPr lang="en-US" altLang="en-US" sz="1800">
                <a:solidFill>
                  <a:schemeClr val="bg1"/>
                </a:solidFill>
                <a:latin typeface="Arial Black" panose="020B0A04020102020204" pitchFamily="34" charset="0"/>
              </a:rPr>
              <a:t>COMMUNITY    </a:t>
            </a:r>
          </a:p>
          <a:p>
            <a:pPr algn="ctr"/>
            <a:r>
              <a:rPr lang="en-US" altLang="en-US" sz="1800">
                <a:solidFill>
                  <a:schemeClr val="bg1"/>
                </a:solidFill>
                <a:latin typeface="Arial Black" panose="020B0A04020102020204" pitchFamily="34" charset="0"/>
              </a:rPr>
              <a:t>CARE  MINISTRY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136526" y="2819401"/>
            <a:ext cx="2530475" cy="3724096"/>
          </a:xfrm>
          <a:prstGeom prst="rect">
            <a:avLst/>
          </a:prstGeom>
          <a:solidFill>
            <a:srgbClr val="0066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bg1"/>
                </a:solidFill>
              </a:rPr>
              <a:t>FOCUS:   </a:t>
            </a:r>
          </a:p>
          <a:p>
            <a:r>
              <a:rPr lang="en-US" altLang="en-US" sz="1600" b="1">
                <a:solidFill>
                  <a:schemeClr val="bg1"/>
                </a:solidFill>
              </a:rPr>
              <a:t>People  with self-confessed  needs in the  saints’  circle   of  influence  outside   the   church   walls.     Making friends, building relation-ships,    and   ministering first to the physical needs (outer court)  of   sinners.</a:t>
            </a:r>
          </a:p>
          <a:p>
            <a:endParaRPr lang="en-US" altLang="en-US" sz="800" b="1">
              <a:solidFill>
                <a:schemeClr val="bg1"/>
              </a:solidFill>
            </a:endParaRPr>
          </a:p>
          <a:p>
            <a:r>
              <a:rPr lang="en-US" altLang="en-US" sz="1600" b="1">
                <a:solidFill>
                  <a:schemeClr val="bg1"/>
                </a:solidFill>
              </a:rPr>
              <a:t>ORG: </a:t>
            </a:r>
          </a:p>
          <a:p>
            <a:r>
              <a:rPr lang="en-US" altLang="en-US" sz="1600" b="1">
                <a:solidFill>
                  <a:schemeClr val="bg1"/>
                </a:solidFill>
              </a:rPr>
              <a:t> - Individual level  (All)</a:t>
            </a:r>
          </a:p>
          <a:p>
            <a:r>
              <a:rPr lang="en-US" altLang="en-US" sz="1600" b="1">
                <a:solidFill>
                  <a:schemeClr val="bg1"/>
                </a:solidFill>
              </a:rPr>
              <a:t> - Team level  </a:t>
            </a:r>
            <a:r>
              <a:rPr lang="en-US" altLang="en-US" sz="1200" b="1">
                <a:solidFill>
                  <a:schemeClr val="bg1"/>
                </a:solidFill>
              </a:rPr>
              <a:t>(SWAT</a:t>
            </a:r>
            <a:r>
              <a:rPr lang="en-US" altLang="en-US" sz="1400" b="1">
                <a:solidFill>
                  <a:schemeClr val="bg1"/>
                </a:solidFill>
              </a:rPr>
              <a:t> Team)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    Ministering to the hurting</a:t>
            </a:r>
            <a:r>
              <a:rPr lang="en-US" altLang="en-US" sz="1600" b="1">
                <a:solidFill>
                  <a:schemeClr val="bg1"/>
                </a:solidFill>
              </a:rPr>
              <a:t> </a:t>
            </a:r>
          </a:p>
          <a:p>
            <a:r>
              <a:rPr lang="en-US" altLang="en-US" sz="1600" b="1">
                <a:solidFill>
                  <a:schemeClr val="bg1"/>
                </a:solidFill>
              </a:rPr>
              <a:t>    (</a:t>
            </a:r>
            <a:r>
              <a:rPr lang="en-US" altLang="en-US" sz="1200" b="1">
                <a:solidFill>
                  <a:schemeClr val="bg1"/>
                </a:solidFill>
              </a:rPr>
              <a:t>e.g. homeless and hospitals)</a:t>
            </a:r>
          </a:p>
          <a:p>
            <a:endParaRPr lang="en-US" altLang="en-US" sz="400" b="1">
              <a:solidFill>
                <a:schemeClr val="bg1"/>
              </a:solidFill>
            </a:endParaRP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6184901" y="1905001"/>
            <a:ext cx="2730500" cy="1138773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b="1" dirty="0"/>
              <a:t>           </a:t>
            </a:r>
            <a:r>
              <a:rPr lang="en-US" altLang="en-US" sz="1800" dirty="0">
                <a:latin typeface="Arial Black" panose="020B0A04020102020204" pitchFamily="34" charset="0"/>
              </a:rPr>
              <a:t>MENTOR </a:t>
            </a:r>
          </a:p>
          <a:p>
            <a:r>
              <a:rPr lang="en-US" altLang="en-US" sz="1800" dirty="0">
                <a:latin typeface="Arial Black" panose="020B0A04020102020204" pitchFamily="34" charset="0"/>
              </a:rPr>
              <a:t>  </a:t>
            </a:r>
            <a:r>
              <a:rPr lang="en-US" altLang="en-US" sz="1800" u="sng" dirty="0">
                <a:latin typeface="Arial Black" panose="020B0A04020102020204" pitchFamily="34" charset="0"/>
              </a:rPr>
              <a:t>CARE  MINISTRY</a:t>
            </a:r>
          </a:p>
          <a:p>
            <a:r>
              <a:rPr lang="en-US" altLang="en-US" sz="1600" b="1" dirty="0"/>
              <a:t>FOCUS: 1 year  1-on-1 Care for visitors &amp; new converts.</a:t>
            </a:r>
            <a:endParaRPr lang="en-US" altLang="en-US" sz="2200" b="1" dirty="0"/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6156326" y="3352801"/>
            <a:ext cx="2759075" cy="144655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200" b="1" dirty="0"/>
              <a:t>    </a:t>
            </a:r>
            <a:r>
              <a:rPr lang="en-US" altLang="en-US" sz="1800" dirty="0">
                <a:latin typeface="Arial Black" panose="020B0A04020102020204" pitchFamily="34" charset="0"/>
              </a:rPr>
              <a:t>DISCIPLESHIP</a:t>
            </a:r>
          </a:p>
          <a:p>
            <a:r>
              <a:rPr lang="en-US" altLang="en-US" sz="1800" dirty="0">
                <a:latin typeface="Arial Black" panose="020B0A04020102020204" pitchFamily="34" charset="0"/>
              </a:rPr>
              <a:t>  </a:t>
            </a:r>
            <a:r>
              <a:rPr lang="en-US" altLang="en-US" sz="1800" u="sng" dirty="0">
                <a:latin typeface="Arial Black" panose="020B0A04020102020204" pitchFamily="34" charset="0"/>
              </a:rPr>
              <a:t>CARE  MINISTRY</a:t>
            </a:r>
          </a:p>
          <a:p>
            <a:r>
              <a:rPr lang="en-US" altLang="en-US" sz="1600" b="1" dirty="0"/>
              <a:t>FOCUS: New Converts</a:t>
            </a:r>
            <a:r>
              <a:rPr lang="en-US" altLang="en-US" sz="1600" dirty="0"/>
              <a:t> Training: Home Bible Studies,                                              </a:t>
            </a:r>
            <a:r>
              <a:rPr lang="en-US" altLang="en-US" sz="200" dirty="0"/>
              <a:t>   .   </a:t>
            </a:r>
            <a:r>
              <a:rPr lang="en-US" altLang="en-US" sz="1600" dirty="0"/>
              <a:t>New Converts Class, etc.</a:t>
            </a:r>
            <a:endParaRPr lang="en-US" altLang="en-US" sz="2200" dirty="0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76200" y="6667500"/>
            <a:ext cx="26670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6172200" y="3200400"/>
            <a:ext cx="2819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6096000" y="4953000"/>
            <a:ext cx="28956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6165849" y="5105402"/>
            <a:ext cx="2673351" cy="1446550"/>
          </a:xfrm>
          <a:prstGeom prst="rect">
            <a:avLst/>
          </a:prstGeom>
          <a:solidFill>
            <a:srgbClr val="A5002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200" b="1" dirty="0">
                <a:solidFill>
                  <a:schemeClr val="bg1"/>
                </a:solidFill>
              </a:rPr>
              <a:t> </a:t>
            </a:r>
            <a:r>
              <a:rPr lang="en-US" altLang="en-US" sz="1700" b="1" dirty="0">
                <a:solidFill>
                  <a:schemeClr val="bg1"/>
                </a:solidFill>
                <a:latin typeface="Arial Black" panose="020B0A04020102020204" pitchFamily="34" charset="0"/>
              </a:rPr>
              <a:t>HOME </a:t>
            </a:r>
            <a:r>
              <a:rPr lang="en-US" altLang="en-US" sz="1700" dirty="0">
                <a:solidFill>
                  <a:schemeClr val="bg1"/>
                </a:solidFill>
                <a:latin typeface="Arial Black" panose="020B0A04020102020204" pitchFamily="34" charset="0"/>
              </a:rPr>
              <a:t>FELLOWSHIP</a:t>
            </a:r>
            <a:r>
              <a:rPr lang="en-US" altLang="en-US" sz="16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  <a:p>
            <a:r>
              <a:rPr lang="en-US" altLang="en-US" sz="1800" dirty="0">
                <a:solidFill>
                  <a:schemeClr val="bg1"/>
                </a:solidFill>
                <a:latin typeface="Arial Black" panose="020B0A04020102020204" pitchFamily="34" charset="0"/>
              </a:rPr>
              <a:t>   </a:t>
            </a:r>
            <a:r>
              <a:rPr lang="en-US" altLang="en-US" sz="1800" u="sng" dirty="0">
                <a:solidFill>
                  <a:schemeClr val="bg1"/>
                </a:solidFill>
                <a:latin typeface="Arial Black" panose="020B0A04020102020204" pitchFamily="34" charset="0"/>
              </a:rPr>
              <a:t>CARE  MINISTRY</a:t>
            </a:r>
          </a:p>
          <a:p>
            <a:r>
              <a:rPr lang="en-US" altLang="en-US" sz="1600" b="1" dirty="0">
                <a:solidFill>
                  <a:schemeClr val="bg1"/>
                </a:solidFill>
              </a:rPr>
              <a:t>FOCUS: Sinners &amp; New</a:t>
            </a:r>
          </a:p>
          <a:p>
            <a:r>
              <a:rPr lang="en-US" altLang="en-US" sz="1600" b="1" dirty="0">
                <a:solidFill>
                  <a:schemeClr val="bg1"/>
                </a:solidFill>
              </a:rPr>
              <a:t>Converts: Fellowship, Food,  </a:t>
            </a:r>
          </a:p>
          <a:p>
            <a:r>
              <a:rPr lang="en-US" altLang="en-US" sz="1600" b="1" dirty="0">
                <a:solidFill>
                  <a:schemeClr val="bg1"/>
                </a:solidFill>
              </a:rPr>
              <a:t>Ministry to individual needs</a:t>
            </a:r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6096001" y="6683375"/>
            <a:ext cx="28829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 flipH="1">
            <a:off x="152400" y="361951"/>
            <a:ext cx="6858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8229600" y="381000"/>
            <a:ext cx="6858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173038" y="838200"/>
            <a:ext cx="8742362" cy="66172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200">
                <a:solidFill>
                  <a:schemeClr val="bg1"/>
                </a:solidFill>
                <a:latin typeface="Arial Black" panose="020B0A04020102020204" pitchFamily="34" charset="0"/>
              </a:rPr>
              <a:t>                 COMPASSION &amp; CARE  MINISTRY</a:t>
            </a:r>
            <a:r>
              <a:rPr lang="en-US" altLang="en-US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endParaRPr lang="en-US" altLang="en-US" sz="140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r>
              <a:rPr lang="en-US" altLang="en-US" sz="1300">
                <a:solidFill>
                  <a:schemeClr val="bg1"/>
                </a:solidFill>
                <a:latin typeface="Arial Black" panose="020B0A04020102020204" pitchFamily="34" charset="0"/>
              </a:rPr>
              <a:t>                                       NEEDS DRIVEN  –  MINISTERING TO NEEDS</a:t>
            </a:r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>
            <a:off x="2819400" y="1600200"/>
            <a:ext cx="0" cy="5105400"/>
          </a:xfrm>
          <a:prstGeom prst="line">
            <a:avLst/>
          </a:prstGeom>
          <a:noFill/>
          <a:ln w="38100">
            <a:solidFill>
              <a:srgbClr val="008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>
            <a:off x="6021388" y="1600200"/>
            <a:ext cx="0" cy="5105400"/>
          </a:xfrm>
          <a:prstGeom prst="line">
            <a:avLst/>
          </a:prstGeom>
          <a:noFill/>
          <a:ln w="38100">
            <a:solidFill>
              <a:srgbClr val="990033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 flipH="1">
            <a:off x="152400" y="1152525"/>
            <a:ext cx="16002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>
            <a:off x="7164388" y="1171575"/>
            <a:ext cx="1674812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3" name="Text Box 25"/>
          <p:cNvSpPr txBox="1">
            <a:spLocks noChangeArrowheads="1"/>
          </p:cNvSpPr>
          <p:nvPr/>
        </p:nvSpPr>
        <p:spPr bwMode="auto">
          <a:xfrm>
            <a:off x="2973388" y="5753101"/>
            <a:ext cx="2894012" cy="800219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1600" b="1">
                <a:solidFill>
                  <a:schemeClr val="bg1"/>
                </a:solidFill>
              </a:rPr>
              <a:t> Home Bible Study   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1600" b="1">
                <a:solidFill>
                  <a:schemeClr val="bg1"/>
                </a:solidFill>
              </a:rPr>
              <a:t> New Converts Class, etc.</a:t>
            </a:r>
            <a:r>
              <a:rPr lang="en-US" altLang="en-US" sz="1600"/>
              <a:t> 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400"/>
              <a:t>  </a:t>
            </a:r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2973388" y="4362451"/>
            <a:ext cx="289401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checker/>
    <p:sndAc>
      <p:stSnd>
        <p:snd r:embed="rId3" name="REMINDER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026"/>
          <p:cNvSpPr txBox="1">
            <a:spLocks noChangeArrowheads="1"/>
          </p:cNvSpPr>
          <p:nvPr/>
        </p:nvSpPr>
        <p:spPr bwMode="auto">
          <a:xfrm>
            <a:off x="-15875" y="1584325"/>
            <a:ext cx="246753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rgbClr val="008000"/>
                </a:solidFill>
                <a:latin typeface="Arial Black" panose="020B0A04020102020204" pitchFamily="34" charset="0"/>
              </a:rPr>
              <a:t>1.  </a:t>
            </a:r>
            <a:r>
              <a:rPr lang="en-US" altLang="en-US" sz="2000" u="sng">
                <a:solidFill>
                  <a:srgbClr val="008000"/>
                </a:solidFill>
                <a:latin typeface="Arial Black" panose="020B0A04020102020204" pitchFamily="34" charset="0"/>
              </a:rPr>
              <a:t>ATTRACTING</a:t>
            </a:r>
            <a:endParaRPr lang="en-US" altLang="en-US" sz="2000">
              <a:solidFill>
                <a:srgbClr val="008000"/>
              </a:solidFill>
              <a:latin typeface="Arial Black" panose="020B0A04020102020204" pitchFamily="34" charset="0"/>
            </a:endParaRPr>
          </a:p>
        </p:txBody>
      </p:sp>
      <p:sp>
        <p:nvSpPr>
          <p:cNvPr id="24579" name="Text Box 1027"/>
          <p:cNvSpPr txBox="1">
            <a:spLocks noChangeArrowheads="1"/>
          </p:cNvSpPr>
          <p:nvPr/>
        </p:nvSpPr>
        <p:spPr bwMode="auto">
          <a:xfrm>
            <a:off x="3168650" y="1522415"/>
            <a:ext cx="21755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 </a:t>
            </a:r>
            <a:r>
              <a:rPr lang="en-US" altLang="en-US" sz="2200">
                <a:solidFill>
                  <a:schemeClr val="accent2"/>
                </a:solidFill>
                <a:latin typeface="Arial Black" panose="020B0A04020102020204" pitchFamily="34" charset="0"/>
              </a:rPr>
              <a:t>2.  </a:t>
            </a:r>
            <a:r>
              <a:rPr lang="en-US" altLang="en-US" sz="2200" u="sng">
                <a:solidFill>
                  <a:schemeClr val="accent2"/>
                </a:solidFill>
                <a:latin typeface="Arial Black" panose="020B0A04020102020204" pitchFamily="34" charset="0"/>
              </a:rPr>
              <a:t>WINNING</a:t>
            </a:r>
          </a:p>
        </p:txBody>
      </p:sp>
      <p:sp>
        <p:nvSpPr>
          <p:cNvPr id="24580" name="Text Box 1028"/>
          <p:cNvSpPr txBox="1">
            <a:spLocks noChangeArrowheads="1"/>
          </p:cNvSpPr>
          <p:nvPr/>
        </p:nvSpPr>
        <p:spPr bwMode="auto">
          <a:xfrm>
            <a:off x="6223000" y="1524002"/>
            <a:ext cx="22784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 </a:t>
            </a:r>
            <a:r>
              <a:rPr lang="en-US" altLang="en-US" sz="2000">
                <a:latin typeface="Arial Black" panose="020B0A04020102020204" pitchFamily="34" charset="0"/>
              </a:rPr>
              <a:t>3.  </a:t>
            </a:r>
            <a:r>
              <a:rPr lang="en-US" altLang="en-US" sz="2000" u="sng">
                <a:latin typeface="Arial Black" panose="020B0A04020102020204" pitchFamily="34" charset="0"/>
              </a:rPr>
              <a:t>RETAINING</a:t>
            </a:r>
          </a:p>
        </p:txBody>
      </p:sp>
      <p:sp>
        <p:nvSpPr>
          <p:cNvPr id="24581" name="Text Box 1029"/>
          <p:cNvSpPr txBox="1">
            <a:spLocks noChangeArrowheads="1"/>
          </p:cNvSpPr>
          <p:nvPr/>
        </p:nvSpPr>
        <p:spPr bwMode="auto">
          <a:xfrm>
            <a:off x="152400" y="52389"/>
            <a:ext cx="8763000" cy="677108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200">
                <a:solidFill>
                  <a:schemeClr val="bg1"/>
                </a:solidFill>
                <a:latin typeface="Arial Black" panose="020B0A04020102020204" pitchFamily="34" charset="0"/>
              </a:rPr>
              <a:t>         PRAYER </a:t>
            </a:r>
            <a:r>
              <a:rPr lang="en-US" altLang="en-US" sz="2200" b="1">
                <a:solidFill>
                  <a:schemeClr val="bg1"/>
                </a:solidFill>
                <a:latin typeface="Arial Black" panose="020B0A04020102020204" pitchFamily="34" charset="0"/>
              </a:rPr>
              <a:t>MINISTRY TEAMS:</a:t>
            </a:r>
            <a:r>
              <a:rPr lang="en-US" altLang="en-US" sz="1800">
                <a:solidFill>
                  <a:schemeClr val="bg1"/>
                </a:solidFill>
                <a:latin typeface="Arial Black" panose="020B0A04020102020204" pitchFamily="34" charset="0"/>
              </a:rPr>
              <a:t>  </a:t>
            </a:r>
            <a:r>
              <a:rPr lang="en-US" altLang="en-US" sz="1600" b="1">
                <a:solidFill>
                  <a:schemeClr val="bg1"/>
                </a:solidFill>
              </a:rPr>
              <a:t>Provide a prayer covering for </a:t>
            </a:r>
          </a:p>
          <a:p>
            <a:r>
              <a:rPr lang="en-US" altLang="en-US" sz="1600" b="1">
                <a:solidFill>
                  <a:schemeClr val="bg1"/>
                </a:solidFill>
              </a:rPr>
              <a:t>       all the Care Ministry Teams .    </a:t>
            </a:r>
            <a:r>
              <a:rPr lang="en-US" altLang="en-US" sz="1400" b="1">
                <a:solidFill>
                  <a:schemeClr val="bg1"/>
                </a:solidFill>
              </a:rPr>
              <a:t>ORG:  5 Prayer Teams  of 100 each  (for a church of 500 members)</a:t>
            </a:r>
          </a:p>
        </p:txBody>
      </p:sp>
      <p:sp>
        <p:nvSpPr>
          <p:cNvPr id="24582" name="Text Box 1030"/>
          <p:cNvSpPr txBox="1">
            <a:spLocks noChangeArrowheads="1"/>
          </p:cNvSpPr>
          <p:nvPr/>
        </p:nvSpPr>
        <p:spPr bwMode="auto">
          <a:xfrm>
            <a:off x="2973388" y="1981200"/>
            <a:ext cx="2894012" cy="738664"/>
          </a:xfrm>
          <a:prstGeom prst="rect">
            <a:avLst/>
          </a:prstGeom>
          <a:solidFill>
            <a:srgbClr val="3333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700" b="1">
                <a:solidFill>
                  <a:schemeClr val="bg1"/>
                </a:solidFill>
              </a:rPr>
              <a:t> </a:t>
            </a:r>
            <a:r>
              <a:rPr lang="en-US" altLang="en-US" sz="1800" u="sng">
                <a:solidFill>
                  <a:schemeClr val="bg1"/>
                </a:solidFill>
                <a:latin typeface="Arial Black" panose="020B0A04020102020204" pitchFamily="34" charset="0"/>
              </a:rPr>
              <a:t>VCAR  </a:t>
            </a:r>
            <a:r>
              <a:rPr lang="en-US" altLang="en-US" sz="1400" u="sng">
                <a:solidFill>
                  <a:schemeClr val="bg1"/>
                </a:solidFill>
                <a:latin typeface="Elephant" panose="02020904090505020303" pitchFamily="18" charset="0"/>
              </a:rPr>
              <a:t>Ministry  Teams </a:t>
            </a:r>
          </a:p>
          <a:p>
            <a:pPr>
              <a:spcBef>
                <a:spcPct val="50000"/>
              </a:spcBef>
            </a:pPr>
            <a:r>
              <a:rPr lang="en-US" altLang="en-US" sz="1600" b="1" u="sng">
                <a:solidFill>
                  <a:schemeClr val="bg1"/>
                </a:solidFill>
              </a:rPr>
              <a:t>V</a:t>
            </a:r>
            <a:r>
              <a:rPr lang="en-US" altLang="en-US" sz="1400" b="1">
                <a:solidFill>
                  <a:schemeClr val="bg1"/>
                </a:solidFill>
              </a:rPr>
              <a:t>isitor </a:t>
            </a:r>
            <a:r>
              <a:rPr lang="en-US" altLang="en-US" sz="1600" b="1" u="sng">
                <a:solidFill>
                  <a:schemeClr val="bg1"/>
                </a:solidFill>
              </a:rPr>
              <a:t>C</a:t>
            </a:r>
            <a:r>
              <a:rPr lang="en-US" altLang="en-US" sz="1400" b="1">
                <a:solidFill>
                  <a:schemeClr val="bg1"/>
                </a:solidFill>
              </a:rPr>
              <a:t>are </a:t>
            </a:r>
            <a:r>
              <a:rPr lang="en-US" altLang="en-US" sz="1600" b="1" u="sng">
                <a:solidFill>
                  <a:schemeClr val="bg1"/>
                </a:solidFill>
              </a:rPr>
              <a:t>A</a:t>
            </a:r>
            <a:r>
              <a:rPr lang="en-US" altLang="en-US" sz="1400" b="1">
                <a:solidFill>
                  <a:schemeClr val="bg1"/>
                </a:solidFill>
              </a:rPr>
              <a:t>nd </a:t>
            </a:r>
            <a:r>
              <a:rPr lang="en-US" altLang="en-US" sz="1600" b="1" u="sng">
                <a:solidFill>
                  <a:schemeClr val="bg1"/>
                </a:solidFill>
              </a:rPr>
              <a:t>R</a:t>
            </a:r>
            <a:r>
              <a:rPr lang="en-US" altLang="en-US" sz="1400" b="1">
                <a:solidFill>
                  <a:schemeClr val="bg1"/>
                </a:solidFill>
              </a:rPr>
              <a:t>elationships</a:t>
            </a:r>
            <a:r>
              <a:rPr lang="en-US" altLang="en-US" sz="1400">
                <a:solidFill>
                  <a:schemeClr val="bg1"/>
                </a:solidFill>
                <a:latin typeface="Arial Black" panose="020B0A04020102020204" pitchFamily="34" charset="0"/>
              </a:rPr>
              <a:t>   </a:t>
            </a:r>
          </a:p>
        </p:txBody>
      </p:sp>
      <p:sp>
        <p:nvSpPr>
          <p:cNvPr id="24583" name="Line 1031"/>
          <p:cNvSpPr>
            <a:spLocks noChangeShapeType="1"/>
          </p:cNvSpPr>
          <p:nvPr/>
        </p:nvSpPr>
        <p:spPr bwMode="auto">
          <a:xfrm flipH="1">
            <a:off x="2895600" y="6629400"/>
            <a:ext cx="3048000" cy="0"/>
          </a:xfrm>
          <a:prstGeom prst="line">
            <a:avLst/>
          </a:prstGeom>
          <a:noFill/>
          <a:ln w="38100">
            <a:solidFill>
              <a:srgbClr val="3333CC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Text Box 1032"/>
          <p:cNvSpPr txBox="1">
            <a:spLocks noChangeArrowheads="1"/>
          </p:cNvSpPr>
          <p:nvPr/>
        </p:nvSpPr>
        <p:spPr bwMode="auto">
          <a:xfrm>
            <a:off x="2973388" y="2819401"/>
            <a:ext cx="2894012" cy="2708434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bg1"/>
                </a:solidFill>
              </a:rPr>
              <a:t>Ministering  to  visitor  needs, and    building    relationships during the  first 5 weeks when they will make their decision regarding our church.</a:t>
            </a:r>
          </a:p>
          <a:p>
            <a:r>
              <a:rPr lang="en-US" altLang="en-US" sz="1600" b="1">
                <a:solidFill>
                  <a:schemeClr val="bg1"/>
                </a:solidFill>
              </a:rPr>
              <a:t>ORG:  </a:t>
            </a:r>
            <a:r>
              <a:rPr lang="en-US" altLang="en-US" sz="1400" b="1">
                <a:solidFill>
                  <a:schemeClr val="bg1"/>
                </a:solidFill>
              </a:rPr>
              <a:t>5 Care Teams of 20 - 25</a:t>
            </a:r>
          </a:p>
          <a:p>
            <a:endParaRPr lang="en-US" altLang="en-US" sz="600" u="sng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endParaRPr lang="en-US" altLang="en-US" sz="200" b="1">
              <a:solidFill>
                <a:schemeClr val="bg1"/>
              </a:solidFill>
            </a:endParaRPr>
          </a:p>
          <a:p>
            <a:r>
              <a:rPr lang="en-US" altLang="en-US" sz="1800" b="1">
                <a:solidFill>
                  <a:schemeClr val="bg1"/>
                </a:solidFill>
              </a:rPr>
              <a:t> </a:t>
            </a:r>
            <a:r>
              <a:rPr lang="en-US" altLang="en-US" sz="1800" u="sng">
                <a:solidFill>
                  <a:schemeClr val="bg1"/>
                </a:solidFill>
                <a:latin typeface="Elephant" panose="02020904090505020303" pitchFamily="18" charset="0"/>
              </a:rPr>
              <a:t>HOST  </a:t>
            </a:r>
            <a:r>
              <a:rPr lang="en-US" altLang="en-US" sz="1400" u="sng">
                <a:solidFill>
                  <a:schemeClr val="bg1"/>
                </a:solidFill>
                <a:latin typeface="Elephant" panose="02020904090505020303" pitchFamily="18" charset="0"/>
              </a:rPr>
              <a:t>Ministry Team</a:t>
            </a:r>
            <a:endParaRPr lang="en-US" altLang="en-US" sz="1400" u="sng">
              <a:solidFill>
                <a:schemeClr val="bg1"/>
              </a:solidFill>
            </a:endParaRPr>
          </a:p>
          <a:p>
            <a:r>
              <a:rPr lang="en-US" altLang="en-US" sz="1600" b="1">
                <a:solidFill>
                  <a:schemeClr val="bg1"/>
                </a:solidFill>
              </a:rPr>
              <a:t>Focus: </a:t>
            </a:r>
            <a:r>
              <a:rPr lang="en-US" altLang="en-US" sz="1600">
                <a:solidFill>
                  <a:schemeClr val="bg1"/>
                </a:solidFill>
              </a:rPr>
              <a:t>Visitor  reception with drinks,  snacks  and fellowship with Care Team  and Pastor.</a:t>
            </a:r>
          </a:p>
        </p:txBody>
      </p:sp>
      <p:sp>
        <p:nvSpPr>
          <p:cNvPr id="24585" name="Text Box 1033"/>
          <p:cNvSpPr txBox="1">
            <a:spLocks noChangeArrowheads="1"/>
          </p:cNvSpPr>
          <p:nvPr/>
        </p:nvSpPr>
        <p:spPr bwMode="auto">
          <a:xfrm>
            <a:off x="152400" y="1981200"/>
            <a:ext cx="2514600" cy="738664"/>
          </a:xfrm>
          <a:prstGeom prst="rect">
            <a:avLst/>
          </a:prstGeom>
          <a:solidFill>
            <a:srgbClr val="0066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u="sng">
                <a:solidFill>
                  <a:schemeClr val="bg1"/>
                </a:solidFill>
                <a:latin typeface="Arial Black" panose="020B0A04020102020204" pitchFamily="34" charset="0"/>
              </a:rPr>
              <a:t>SWAT </a:t>
            </a:r>
            <a:r>
              <a:rPr lang="en-US" altLang="en-US" sz="1400" u="sng">
                <a:solidFill>
                  <a:schemeClr val="bg1"/>
                </a:solidFill>
                <a:latin typeface="Elephant" panose="02020904090505020303" pitchFamily="18" charset="0"/>
              </a:rPr>
              <a:t>Ministry  Teams</a:t>
            </a:r>
          </a:p>
          <a:p>
            <a:endParaRPr lang="en-US" altLang="en-US" sz="600" b="1" u="sng">
              <a:solidFill>
                <a:schemeClr val="bg1"/>
              </a:solidFill>
            </a:endParaRPr>
          </a:p>
          <a:p>
            <a:r>
              <a:rPr lang="en-US" altLang="en-US" sz="1600" b="1" u="sng">
                <a:solidFill>
                  <a:schemeClr val="bg1"/>
                </a:solidFill>
              </a:rPr>
              <a:t>S</a:t>
            </a:r>
            <a:r>
              <a:rPr lang="en-US" altLang="en-US" sz="1400" b="1">
                <a:solidFill>
                  <a:schemeClr val="bg1"/>
                </a:solidFill>
              </a:rPr>
              <a:t>ervants </a:t>
            </a:r>
            <a:r>
              <a:rPr lang="en-US" altLang="en-US" sz="1600" b="1" u="sng">
                <a:solidFill>
                  <a:schemeClr val="bg1"/>
                </a:solidFill>
              </a:rPr>
              <a:t>W</a:t>
            </a:r>
            <a:r>
              <a:rPr lang="en-US" altLang="en-US" sz="1400" b="1">
                <a:solidFill>
                  <a:schemeClr val="bg1"/>
                </a:solidFill>
              </a:rPr>
              <a:t>ith  </a:t>
            </a:r>
            <a:r>
              <a:rPr lang="en-US" altLang="en-US" sz="1600" b="1" u="sng">
                <a:solidFill>
                  <a:schemeClr val="bg1"/>
                </a:solidFill>
              </a:rPr>
              <a:t>A</a:t>
            </a:r>
            <a:r>
              <a:rPr lang="en-US" altLang="en-US" sz="1600">
                <a:solidFill>
                  <a:schemeClr val="bg1"/>
                </a:solidFill>
              </a:rPr>
              <a:t>  </a:t>
            </a:r>
            <a:r>
              <a:rPr lang="en-US" altLang="en-US" sz="1600" b="1" u="sng">
                <a:solidFill>
                  <a:schemeClr val="bg1"/>
                </a:solidFill>
              </a:rPr>
              <a:t>T</a:t>
            </a:r>
            <a:r>
              <a:rPr lang="en-US" altLang="en-US" sz="1400" b="1">
                <a:solidFill>
                  <a:schemeClr val="bg1"/>
                </a:solidFill>
              </a:rPr>
              <a:t>estimony</a:t>
            </a:r>
            <a:r>
              <a:rPr lang="en-US" altLang="en-US" sz="60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  <a:p>
            <a:endParaRPr lang="en-US" altLang="en-US" sz="2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4586" name="Text Box 1034"/>
          <p:cNvSpPr txBox="1">
            <a:spLocks noChangeArrowheads="1"/>
          </p:cNvSpPr>
          <p:nvPr/>
        </p:nvSpPr>
        <p:spPr bwMode="auto">
          <a:xfrm>
            <a:off x="136526" y="2819401"/>
            <a:ext cx="2530475" cy="3693319"/>
          </a:xfrm>
          <a:prstGeom prst="rect">
            <a:avLst/>
          </a:prstGeom>
          <a:solidFill>
            <a:srgbClr val="0066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bg1"/>
                </a:solidFill>
              </a:rPr>
              <a:t>Evangelism and ministering to needs outside the four walls of the church</a:t>
            </a:r>
          </a:p>
          <a:p>
            <a:endParaRPr lang="en-US" altLang="en-US" sz="800">
              <a:solidFill>
                <a:schemeClr val="bg1"/>
              </a:solidFill>
              <a:latin typeface="Elephant" panose="02020904090505020303" pitchFamily="18" charset="0"/>
            </a:endParaRPr>
          </a:p>
          <a:p>
            <a:r>
              <a:rPr lang="en-US" altLang="en-US" sz="1800" u="sng">
                <a:solidFill>
                  <a:schemeClr val="bg1"/>
                </a:solidFill>
                <a:latin typeface="Elephant" panose="02020904090505020303" pitchFamily="18" charset="0"/>
              </a:rPr>
              <a:t>SWAT  </a:t>
            </a:r>
            <a:r>
              <a:rPr lang="en-US" altLang="en-US" sz="1400" u="sng">
                <a:solidFill>
                  <a:schemeClr val="bg1"/>
                </a:solidFill>
                <a:latin typeface="Elephant" panose="02020904090505020303" pitchFamily="18" charset="0"/>
              </a:rPr>
              <a:t>Ministry Teams</a:t>
            </a:r>
          </a:p>
          <a:p>
            <a:r>
              <a:rPr lang="en-US" altLang="en-US" sz="1600" b="1">
                <a:solidFill>
                  <a:schemeClr val="bg1"/>
                </a:solidFill>
              </a:rPr>
              <a:t>(Outer court)</a:t>
            </a:r>
          </a:p>
          <a:p>
            <a:r>
              <a:rPr lang="en-US" altLang="en-US" sz="400" b="1">
                <a:solidFill>
                  <a:schemeClr val="bg1"/>
                </a:solidFill>
              </a:rPr>
              <a:t>  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Ministering to the needs of: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   - Homeless (food, prayer)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   - Hospitals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   - Prisons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   - Adopt-a-Block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   - Sinners  within the saints 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     personal  circle of influence</a:t>
            </a:r>
          </a:p>
          <a:p>
            <a:endParaRPr lang="en-US" altLang="en-US" sz="600" b="1">
              <a:solidFill>
                <a:schemeClr val="bg1"/>
              </a:solidFill>
            </a:endParaRPr>
          </a:p>
          <a:p>
            <a:endParaRPr lang="en-US" altLang="en-US" sz="400" b="1">
              <a:solidFill>
                <a:schemeClr val="bg1"/>
              </a:solidFill>
            </a:endParaRPr>
          </a:p>
          <a:p>
            <a:r>
              <a:rPr lang="en-US" altLang="en-US" sz="1400" b="1">
                <a:solidFill>
                  <a:schemeClr val="bg1"/>
                </a:solidFill>
              </a:rPr>
              <a:t>ORG: SWAT  Teams  and  </a:t>
            </a:r>
          </a:p>
          <a:p>
            <a:r>
              <a:rPr lang="en-US" altLang="en-US" sz="118" b="1">
                <a:solidFill>
                  <a:schemeClr val="bg1"/>
                </a:solidFill>
              </a:rPr>
              <a:t>                                                                                                                                     </a:t>
            </a:r>
            <a:r>
              <a:rPr lang="en-US" altLang="en-US" sz="1400" b="1">
                <a:solidFill>
                  <a:schemeClr val="bg1"/>
                </a:solidFill>
              </a:rPr>
              <a:t>  Individual level</a:t>
            </a:r>
          </a:p>
          <a:p>
            <a:r>
              <a:rPr lang="en-US" altLang="en-US" sz="400" b="1">
                <a:solidFill>
                  <a:schemeClr val="bg1"/>
                </a:solidFill>
              </a:rPr>
              <a:t>  </a:t>
            </a:r>
          </a:p>
        </p:txBody>
      </p:sp>
      <p:sp>
        <p:nvSpPr>
          <p:cNvPr id="24587" name="Text Box 1035"/>
          <p:cNvSpPr txBox="1">
            <a:spLocks noChangeArrowheads="1"/>
          </p:cNvSpPr>
          <p:nvPr/>
        </p:nvSpPr>
        <p:spPr bwMode="auto">
          <a:xfrm>
            <a:off x="6184901" y="1957388"/>
            <a:ext cx="2730500" cy="110799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b="1" u="sng">
                <a:latin typeface="Elephant" panose="02020904090505020303" pitchFamily="18" charset="0"/>
              </a:rPr>
              <a:t>MARS  </a:t>
            </a:r>
            <a:r>
              <a:rPr lang="en-US" altLang="en-US" sz="1400" b="1" u="sng">
                <a:latin typeface="Elephant" panose="02020904090505020303" pitchFamily="18" charset="0"/>
              </a:rPr>
              <a:t>Ministry Teams</a:t>
            </a:r>
          </a:p>
          <a:p>
            <a:r>
              <a:rPr lang="en-US" altLang="en-US" sz="1600" b="1" u="sng"/>
              <a:t>M</a:t>
            </a:r>
            <a:r>
              <a:rPr lang="en-US" altLang="en-US" sz="1400" b="1"/>
              <a:t>entoring </a:t>
            </a:r>
            <a:r>
              <a:rPr lang="en-US" altLang="en-US" sz="1600" b="1" u="sng"/>
              <a:t>A</a:t>
            </a:r>
            <a:r>
              <a:rPr lang="en-US" altLang="en-US" sz="1400" b="1"/>
              <a:t>nd </a:t>
            </a:r>
            <a:r>
              <a:rPr lang="en-US" altLang="en-US" sz="1600" b="1" u="sng"/>
              <a:t>R</a:t>
            </a:r>
            <a:r>
              <a:rPr lang="en-US" altLang="en-US" sz="1400" b="1"/>
              <a:t>el. </a:t>
            </a:r>
            <a:r>
              <a:rPr lang="en-US" altLang="en-US" sz="1600" b="1" u="sng"/>
              <a:t>S</a:t>
            </a:r>
            <a:r>
              <a:rPr lang="en-US" altLang="en-US" sz="1400" b="1"/>
              <a:t>upport</a:t>
            </a:r>
          </a:p>
          <a:p>
            <a:r>
              <a:rPr lang="en-US" altLang="en-US" sz="1200" b="1"/>
              <a:t>Focus: 1 year with 1-on-1 Mentoring Care for visitors and new converts.</a:t>
            </a:r>
          </a:p>
          <a:p>
            <a:endParaRPr lang="en-US" altLang="en-US" sz="400" b="1"/>
          </a:p>
          <a:p>
            <a:endParaRPr lang="en-US" altLang="en-US" sz="400" b="1"/>
          </a:p>
        </p:txBody>
      </p:sp>
      <p:sp>
        <p:nvSpPr>
          <p:cNvPr id="24588" name="Text Box 1036"/>
          <p:cNvSpPr txBox="1">
            <a:spLocks noChangeArrowheads="1"/>
          </p:cNvSpPr>
          <p:nvPr/>
        </p:nvSpPr>
        <p:spPr bwMode="auto">
          <a:xfrm>
            <a:off x="6156326" y="3333750"/>
            <a:ext cx="2759075" cy="138499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u="sng">
                <a:latin typeface="Elephant" panose="02020904090505020303" pitchFamily="18" charset="0"/>
              </a:rPr>
              <a:t>STAR  </a:t>
            </a:r>
            <a:r>
              <a:rPr lang="en-US" altLang="en-US" sz="1400" u="sng">
                <a:latin typeface="Elephant" panose="02020904090505020303" pitchFamily="18" charset="0"/>
              </a:rPr>
              <a:t>Ministry Teams</a:t>
            </a:r>
          </a:p>
          <a:p>
            <a:endParaRPr lang="en-US" altLang="en-US" sz="400" u="sng">
              <a:latin typeface="Elephant" panose="02020904090505020303" pitchFamily="18" charset="0"/>
            </a:endParaRPr>
          </a:p>
          <a:p>
            <a:pPr algn="ctr"/>
            <a:r>
              <a:rPr lang="en-US" altLang="en-US" sz="1600">
                <a:latin typeface="Arial Black" panose="020B0A04020102020204" pitchFamily="34" charset="0"/>
              </a:rPr>
              <a:t>DISCIPLESHIP</a:t>
            </a:r>
          </a:p>
          <a:p>
            <a:r>
              <a:rPr lang="en-US" altLang="en-US" sz="1400" b="1"/>
              <a:t>Focus: New Converts Training: Home Bible Studies,                 New Converts Classes, etc.</a:t>
            </a:r>
          </a:p>
          <a:p>
            <a:endParaRPr lang="en-US" altLang="en-US" sz="400" b="1"/>
          </a:p>
        </p:txBody>
      </p:sp>
      <p:sp>
        <p:nvSpPr>
          <p:cNvPr id="24589" name="Line 1037"/>
          <p:cNvSpPr>
            <a:spLocks noChangeShapeType="1"/>
          </p:cNvSpPr>
          <p:nvPr/>
        </p:nvSpPr>
        <p:spPr bwMode="auto">
          <a:xfrm>
            <a:off x="76200" y="6629400"/>
            <a:ext cx="25908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038"/>
          <p:cNvSpPr>
            <a:spLocks noChangeShapeType="1"/>
          </p:cNvSpPr>
          <p:nvPr/>
        </p:nvSpPr>
        <p:spPr bwMode="auto">
          <a:xfrm>
            <a:off x="6172200" y="3200400"/>
            <a:ext cx="2819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039"/>
          <p:cNvSpPr>
            <a:spLocks noChangeShapeType="1"/>
          </p:cNvSpPr>
          <p:nvPr/>
        </p:nvSpPr>
        <p:spPr bwMode="auto">
          <a:xfrm>
            <a:off x="6096000" y="4857751"/>
            <a:ext cx="28956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Text Box 1040"/>
          <p:cNvSpPr txBox="1">
            <a:spLocks noChangeArrowheads="1"/>
          </p:cNvSpPr>
          <p:nvPr/>
        </p:nvSpPr>
        <p:spPr bwMode="auto">
          <a:xfrm>
            <a:off x="6165849" y="4965700"/>
            <a:ext cx="2673351" cy="1554272"/>
          </a:xfrm>
          <a:prstGeom prst="rect">
            <a:avLst/>
          </a:prstGeom>
          <a:solidFill>
            <a:srgbClr val="A5002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200" b="1">
                <a:solidFill>
                  <a:schemeClr val="bg1"/>
                </a:solidFill>
              </a:rPr>
              <a:t> </a:t>
            </a:r>
            <a:r>
              <a:rPr lang="en-US" altLang="en-US" sz="1800">
                <a:solidFill>
                  <a:schemeClr val="bg1"/>
                </a:solidFill>
                <a:latin typeface="Elephant" panose="02020904090505020303" pitchFamily="18" charset="0"/>
              </a:rPr>
              <a:t>HOME</a:t>
            </a:r>
            <a:r>
              <a:rPr lang="en-US" altLang="en-US" sz="1600" b="1">
                <a:solidFill>
                  <a:schemeClr val="bg1"/>
                </a:solidFill>
                <a:latin typeface="Elephant" panose="02020904090505020303" pitchFamily="18" charset="0"/>
              </a:rPr>
              <a:t> </a:t>
            </a:r>
            <a:r>
              <a:rPr lang="en-US" altLang="en-US" sz="1300">
                <a:solidFill>
                  <a:schemeClr val="bg1"/>
                </a:solidFill>
                <a:latin typeface="Elephant" panose="02020904090505020303" pitchFamily="18" charset="0"/>
              </a:rPr>
              <a:t>FELLOWSHIP </a:t>
            </a:r>
          </a:p>
          <a:p>
            <a:pPr algn="ctr"/>
            <a:r>
              <a:rPr lang="en-US" altLang="en-US" sz="1300">
                <a:solidFill>
                  <a:schemeClr val="bg1"/>
                </a:solidFill>
                <a:latin typeface="Elephant" panose="02020904090505020303" pitchFamily="18" charset="0"/>
              </a:rPr>
              <a:t>  </a:t>
            </a:r>
            <a:r>
              <a:rPr lang="en-US" altLang="en-US" sz="1500" u="sng">
                <a:solidFill>
                  <a:schemeClr val="bg1"/>
                </a:solidFill>
                <a:latin typeface="Elephant" panose="02020904090505020303" pitchFamily="18" charset="0"/>
              </a:rPr>
              <a:t>Ministry  Teams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Focus: Sinners (have not come to church), and New Converts: Fellowship - Friends and Food 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Ministry to individual needs</a:t>
            </a:r>
          </a:p>
          <a:p>
            <a:endParaRPr lang="en-US" altLang="en-US" sz="200" b="1">
              <a:solidFill>
                <a:schemeClr val="bg1"/>
              </a:solidFill>
            </a:endParaRPr>
          </a:p>
        </p:txBody>
      </p:sp>
      <p:sp>
        <p:nvSpPr>
          <p:cNvPr id="24593" name="Line 1041"/>
          <p:cNvSpPr>
            <a:spLocks noChangeShapeType="1"/>
          </p:cNvSpPr>
          <p:nvPr/>
        </p:nvSpPr>
        <p:spPr bwMode="auto">
          <a:xfrm>
            <a:off x="6115050" y="6629400"/>
            <a:ext cx="2820988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Line 1042"/>
          <p:cNvSpPr>
            <a:spLocks noChangeShapeType="1"/>
          </p:cNvSpPr>
          <p:nvPr/>
        </p:nvSpPr>
        <p:spPr bwMode="auto">
          <a:xfrm flipH="1">
            <a:off x="152400" y="381000"/>
            <a:ext cx="6858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Line 1043"/>
          <p:cNvSpPr>
            <a:spLocks noChangeShapeType="1"/>
          </p:cNvSpPr>
          <p:nvPr/>
        </p:nvSpPr>
        <p:spPr bwMode="auto">
          <a:xfrm>
            <a:off x="8229600" y="381000"/>
            <a:ext cx="6858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Text Box 1044"/>
          <p:cNvSpPr txBox="1">
            <a:spLocks noChangeArrowheads="1"/>
          </p:cNvSpPr>
          <p:nvPr/>
        </p:nvSpPr>
        <p:spPr bwMode="auto">
          <a:xfrm>
            <a:off x="228600" y="838200"/>
            <a:ext cx="8610600" cy="66172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200">
                <a:solidFill>
                  <a:schemeClr val="bg1"/>
                </a:solidFill>
                <a:latin typeface="Arial Black" panose="020B0A04020102020204" pitchFamily="34" charset="0"/>
              </a:rPr>
              <a:t>           COMPASSION &amp; CARE  MINISTRY TEAMS</a:t>
            </a:r>
            <a:r>
              <a:rPr lang="en-US" altLang="en-US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endParaRPr lang="en-US" altLang="en-US" sz="140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r>
              <a:rPr lang="en-US" altLang="en-US" sz="1300">
                <a:solidFill>
                  <a:schemeClr val="bg1"/>
                </a:solidFill>
                <a:latin typeface="Arial Black" panose="020B0A04020102020204" pitchFamily="34" charset="0"/>
              </a:rPr>
              <a:t>                                       NEEDS DRIVEN  –  MINISTERING TO NEEDS</a:t>
            </a:r>
          </a:p>
        </p:txBody>
      </p:sp>
      <p:sp>
        <p:nvSpPr>
          <p:cNvPr id="24597" name="Line 1045"/>
          <p:cNvSpPr>
            <a:spLocks noChangeShapeType="1"/>
          </p:cNvSpPr>
          <p:nvPr/>
        </p:nvSpPr>
        <p:spPr bwMode="auto">
          <a:xfrm>
            <a:off x="2819400" y="1600200"/>
            <a:ext cx="0" cy="5105400"/>
          </a:xfrm>
          <a:prstGeom prst="line">
            <a:avLst/>
          </a:prstGeom>
          <a:noFill/>
          <a:ln w="38100">
            <a:solidFill>
              <a:srgbClr val="008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Line 1046"/>
          <p:cNvSpPr>
            <a:spLocks noChangeShapeType="1"/>
          </p:cNvSpPr>
          <p:nvPr/>
        </p:nvSpPr>
        <p:spPr bwMode="auto">
          <a:xfrm>
            <a:off x="6021388" y="1600200"/>
            <a:ext cx="0" cy="5105400"/>
          </a:xfrm>
          <a:prstGeom prst="line">
            <a:avLst/>
          </a:prstGeom>
          <a:noFill/>
          <a:ln w="38100">
            <a:solidFill>
              <a:srgbClr val="990033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1047"/>
          <p:cNvSpPr>
            <a:spLocks noChangeShapeType="1"/>
          </p:cNvSpPr>
          <p:nvPr/>
        </p:nvSpPr>
        <p:spPr bwMode="auto">
          <a:xfrm flipH="1">
            <a:off x="152400" y="1190625"/>
            <a:ext cx="10668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Line 1048"/>
          <p:cNvSpPr>
            <a:spLocks noChangeShapeType="1"/>
          </p:cNvSpPr>
          <p:nvPr/>
        </p:nvSpPr>
        <p:spPr bwMode="auto">
          <a:xfrm>
            <a:off x="7772400" y="1190625"/>
            <a:ext cx="10668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Text Box 1049"/>
          <p:cNvSpPr txBox="1">
            <a:spLocks noChangeArrowheads="1"/>
          </p:cNvSpPr>
          <p:nvPr/>
        </p:nvSpPr>
        <p:spPr bwMode="auto">
          <a:xfrm>
            <a:off x="2973388" y="5638801"/>
            <a:ext cx="2894012" cy="861774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u="sng">
                <a:solidFill>
                  <a:schemeClr val="bg1"/>
                </a:solidFill>
                <a:latin typeface="Elephant" panose="02020904090505020303" pitchFamily="18" charset="0"/>
              </a:rPr>
              <a:t>STAR </a:t>
            </a:r>
            <a:r>
              <a:rPr lang="en-US" altLang="en-US" sz="2000" u="sng">
                <a:solidFill>
                  <a:schemeClr val="bg1"/>
                </a:solidFill>
                <a:latin typeface="Elephant" panose="02020904090505020303" pitchFamily="18" charset="0"/>
              </a:rPr>
              <a:t> </a:t>
            </a:r>
            <a:r>
              <a:rPr lang="en-US" altLang="en-US" sz="1400" u="sng">
                <a:solidFill>
                  <a:schemeClr val="bg1"/>
                </a:solidFill>
                <a:latin typeface="Elephant" panose="02020904090505020303" pitchFamily="18" charset="0"/>
              </a:rPr>
              <a:t>Ministry Teams</a:t>
            </a:r>
            <a:endParaRPr lang="en-US" altLang="en-US" sz="1600" u="sng">
              <a:solidFill>
                <a:schemeClr val="bg1"/>
              </a:solidFill>
              <a:latin typeface="Elephant" panose="02020904090505020303" pitchFamily="18" charset="0"/>
            </a:endParaRPr>
          </a:p>
          <a:p>
            <a:r>
              <a:rPr lang="en-US" altLang="en-US" sz="1600" b="1" u="sng">
                <a:solidFill>
                  <a:schemeClr val="bg1"/>
                </a:solidFill>
              </a:rPr>
              <a:t>S</a:t>
            </a:r>
            <a:r>
              <a:rPr lang="en-US" altLang="en-US" sz="1400" b="1">
                <a:solidFill>
                  <a:schemeClr val="bg1"/>
                </a:solidFill>
              </a:rPr>
              <a:t>tudents / </a:t>
            </a:r>
            <a:r>
              <a:rPr lang="en-US" altLang="en-US" sz="1600" b="1" u="sng">
                <a:solidFill>
                  <a:schemeClr val="bg1"/>
                </a:solidFill>
              </a:rPr>
              <a:t>T</a:t>
            </a:r>
            <a:r>
              <a:rPr lang="en-US" altLang="en-US" sz="1400" b="1">
                <a:solidFill>
                  <a:schemeClr val="bg1"/>
                </a:solidFill>
              </a:rPr>
              <a:t>eachers </a:t>
            </a:r>
            <a:r>
              <a:rPr lang="en-US" altLang="en-US" sz="1600" b="1" u="sng">
                <a:solidFill>
                  <a:schemeClr val="bg1"/>
                </a:solidFill>
              </a:rPr>
              <a:t>A</a:t>
            </a:r>
            <a:r>
              <a:rPr lang="en-US" altLang="en-US" sz="1400" b="1">
                <a:solidFill>
                  <a:schemeClr val="bg1"/>
                </a:solidFill>
              </a:rPr>
              <a:t>dv. </a:t>
            </a:r>
            <a:r>
              <a:rPr lang="en-US" altLang="en-US" sz="1600" b="1" u="sng">
                <a:solidFill>
                  <a:schemeClr val="bg1"/>
                </a:solidFill>
              </a:rPr>
              <a:t>R</a:t>
            </a:r>
            <a:r>
              <a:rPr lang="en-US" altLang="en-US" sz="1400" b="1">
                <a:solidFill>
                  <a:schemeClr val="bg1"/>
                </a:solidFill>
              </a:rPr>
              <a:t>evival</a:t>
            </a:r>
            <a:r>
              <a:rPr lang="en-US" altLang="en-US" sz="1400" b="1" u="sng">
                <a:solidFill>
                  <a:schemeClr val="bg1"/>
                </a:solidFill>
              </a:rPr>
              <a:t> 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ORG:  2-4  teaching teams of 10-20  </a:t>
            </a:r>
            <a:endParaRPr lang="en-US" altLang="en-US" sz="1400"/>
          </a:p>
        </p:txBody>
      </p:sp>
      <p:sp>
        <p:nvSpPr>
          <p:cNvPr id="24602" name="Line 1050"/>
          <p:cNvSpPr>
            <a:spLocks noChangeShapeType="1"/>
          </p:cNvSpPr>
          <p:nvPr/>
        </p:nvSpPr>
        <p:spPr bwMode="auto">
          <a:xfrm>
            <a:off x="2973388" y="4410075"/>
            <a:ext cx="2894012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checker/>
    <p:sndAc>
      <p:stSnd>
        <p:snd r:embed="rId3" name="REMINDER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ChangeArrowheads="1"/>
          </p:cNvSpPr>
          <p:nvPr/>
        </p:nvSpPr>
        <p:spPr bwMode="auto">
          <a:xfrm>
            <a:off x="104776" y="66676"/>
            <a:ext cx="8953500" cy="6734175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50000">
                <a:srgbClr val="660066"/>
              </a:gs>
              <a:gs pos="100000">
                <a:schemeClr val="tx1"/>
              </a:gs>
            </a:gsLst>
            <a:lin ang="5400000" scaled="1"/>
          </a:gra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 altLang="en-US" sz="1800" b="1" dirty="0">
              <a:latin typeface="Arial Black" panose="020B0A04020102020204" pitchFamily="34" charset="0"/>
            </a:endParaRPr>
          </a:p>
          <a:p>
            <a:pPr algn="ctr">
              <a:defRPr/>
            </a:pPr>
            <a:endParaRPr lang="en-US" altLang="en-US" sz="1800" b="1" dirty="0">
              <a:latin typeface="Arial Black" panose="020B0A04020102020204" pitchFamily="34" charset="0"/>
            </a:endParaRPr>
          </a:p>
          <a:p>
            <a:pPr algn="ctr">
              <a:defRPr/>
            </a:pPr>
            <a:endParaRPr lang="en-US" altLang="en-US" sz="1800" b="1" dirty="0">
              <a:latin typeface="Arial Black" panose="020B0A04020102020204" pitchFamily="34" charset="0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4000500" y="1244600"/>
            <a:ext cx="152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1800" b="1">
              <a:latin typeface="Arial Black" panose="020B0A04020102020204" pitchFamily="34" charset="0"/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42900" y="609601"/>
            <a:ext cx="3429000" cy="2600712"/>
          </a:xfrm>
          <a:prstGeom prst="rect">
            <a:avLst/>
          </a:prstGeom>
          <a:solidFill>
            <a:srgbClr val="0000CC"/>
          </a:solidFill>
          <a:ln w="57150">
            <a:solidFill>
              <a:srgbClr val="FFFF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800" b="1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altLang="en-US" sz="1800">
                <a:solidFill>
                  <a:srgbClr val="FFFF00"/>
                </a:solidFill>
                <a:latin typeface="Arial Black" panose="020B0A04020102020204" pitchFamily="34" charset="0"/>
              </a:rPr>
              <a:t>Saints  in  the  Church</a:t>
            </a:r>
          </a:p>
          <a:p>
            <a:pPr algn="ctr"/>
            <a:r>
              <a:rPr lang="en-US" altLang="en-US" sz="1800">
                <a:solidFill>
                  <a:srgbClr val="FFFF00"/>
                </a:solidFill>
                <a:latin typeface="Arial Black" panose="020B0A04020102020204" pitchFamily="34" charset="0"/>
              </a:rPr>
              <a:t>Ready, Willing and</a:t>
            </a:r>
          </a:p>
          <a:p>
            <a:pPr algn="ctr"/>
            <a:r>
              <a:rPr lang="en-US" altLang="en-US" sz="1800">
                <a:solidFill>
                  <a:srgbClr val="FFFF00"/>
                </a:solidFill>
                <a:latin typeface="Arial Black" panose="020B0A04020102020204" pitchFamily="34" charset="0"/>
              </a:rPr>
              <a:t>Needing to Work in</a:t>
            </a:r>
          </a:p>
          <a:p>
            <a:pPr algn="ctr"/>
            <a:r>
              <a:rPr lang="en-US" altLang="en-US" sz="1800">
                <a:solidFill>
                  <a:srgbClr val="FFFF00"/>
                </a:solidFill>
                <a:latin typeface="Arial Black" panose="020B0A04020102020204" pitchFamily="34" charset="0"/>
              </a:rPr>
              <a:t> the Lord’s Harvest</a:t>
            </a:r>
          </a:p>
          <a:p>
            <a:pPr algn="ctr"/>
            <a:endParaRPr lang="en-US" altLang="en-US" sz="80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altLang="en-US" sz="1800">
                <a:solidFill>
                  <a:srgbClr val="FFFF00"/>
                </a:solidFill>
                <a:latin typeface="Arial Black" panose="020B0A04020102020204" pitchFamily="34" charset="0"/>
              </a:rPr>
              <a:t>Who, What,</a:t>
            </a:r>
          </a:p>
          <a:p>
            <a:pPr algn="ctr"/>
            <a:r>
              <a:rPr lang="en-US" altLang="en-US" sz="500">
                <a:solidFill>
                  <a:srgbClr val="FFFF00"/>
                </a:solidFill>
                <a:latin typeface="Arial Black" panose="020B0A04020102020204" pitchFamily="34" charset="0"/>
              </a:rPr>
              <a:t> </a:t>
            </a:r>
          </a:p>
          <a:p>
            <a:pPr algn="ctr"/>
            <a:r>
              <a:rPr lang="en-US" altLang="en-US" sz="1800">
                <a:solidFill>
                  <a:srgbClr val="FFFF00"/>
                </a:solidFill>
                <a:latin typeface="Arial Black" panose="020B0A04020102020204" pitchFamily="34" charset="0"/>
              </a:rPr>
              <a:t>When, Where, How </a:t>
            </a:r>
          </a:p>
          <a:p>
            <a:pPr algn="ctr"/>
            <a:endParaRPr lang="en-US" altLang="en-US" sz="80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altLang="en-US" sz="1800">
                <a:solidFill>
                  <a:srgbClr val="FFFF00"/>
                </a:solidFill>
                <a:latin typeface="Arial Black" panose="020B0A04020102020204" pitchFamily="34" charset="0"/>
              </a:rPr>
              <a:t>? ? ? ? ? </a:t>
            </a:r>
          </a:p>
          <a:p>
            <a:pPr algn="ctr"/>
            <a:endParaRPr lang="en-US" altLang="en-US" sz="80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581401" y="4343401"/>
            <a:ext cx="1614488" cy="615553"/>
          </a:xfrm>
          <a:prstGeom prst="rect">
            <a:avLst/>
          </a:prstGeom>
          <a:solidFill>
            <a:schemeClr val="tx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000" dirty="0">
                <a:solidFill>
                  <a:schemeClr val="bg1"/>
                </a:solidFill>
                <a:latin typeface="Arial Black" panose="020B0A04020102020204" pitchFamily="34" charset="0"/>
              </a:rPr>
              <a:t>Processes</a:t>
            </a:r>
          </a:p>
          <a:p>
            <a:pPr algn="ctr"/>
            <a:endParaRPr lang="en-US" altLang="en-US" sz="2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altLang="en-US" sz="1000" dirty="0">
                <a:solidFill>
                  <a:schemeClr val="bg1"/>
                </a:solidFill>
                <a:latin typeface="Arial Black" panose="020B0A04020102020204" pitchFamily="34" charset="0"/>
              </a:rPr>
              <a:t>Connections</a:t>
            </a:r>
          </a:p>
          <a:p>
            <a:pPr algn="ctr"/>
            <a:endParaRPr lang="en-US" altLang="en-US" sz="2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altLang="en-US" sz="1000" dirty="0">
                <a:solidFill>
                  <a:schemeClr val="bg1"/>
                </a:solidFill>
                <a:latin typeface="Arial Black" panose="020B0A04020102020204" pitchFamily="34" charset="0"/>
              </a:rPr>
              <a:t>Communication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497388" y="600076"/>
            <a:ext cx="4113212" cy="2646878"/>
          </a:xfrm>
          <a:prstGeom prst="rect">
            <a:avLst/>
          </a:prstGeom>
          <a:solidFill>
            <a:srgbClr val="FF0000"/>
          </a:solidFill>
          <a:ln w="57150">
            <a:solidFill>
              <a:srgbClr val="FFFF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1000" b="1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altLang="en-US" sz="2000">
                <a:solidFill>
                  <a:schemeClr val="bg1"/>
                </a:solidFill>
                <a:latin typeface="Arial Black" panose="020B0A04020102020204" pitchFamily="34" charset="0"/>
              </a:rPr>
              <a:t>NEEDS - NEEDS - NEEDS</a:t>
            </a:r>
          </a:p>
          <a:p>
            <a:pPr algn="ctr"/>
            <a:r>
              <a:rPr lang="en-US" altLang="en-US" sz="2000">
                <a:solidFill>
                  <a:schemeClr val="bg1"/>
                </a:solidFill>
                <a:latin typeface="Arial Black" panose="020B0A04020102020204" pitchFamily="34" charset="0"/>
              </a:rPr>
              <a:t>Many desperate needs</a:t>
            </a:r>
          </a:p>
          <a:p>
            <a:pPr algn="ctr"/>
            <a:endParaRPr lang="en-US" altLang="en-US" sz="20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endParaRPr lang="en-US" altLang="en-US" sz="40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r>
              <a:rPr lang="en-US" altLang="en-US" sz="20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sz="400">
                <a:solidFill>
                  <a:schemeClr val="bg1"/>
                </a:solidFill>
                <a:latin typeface="Arial Black" panose="020B0A04020102020204" pitchFamily="34" charset="0"/>
              </a:rPr>
              <a:t>   </a:t>
            </a:r>
          </a:p>
          <a:p>
            <a:r>
              <a:rPr lang="en-US" altLang="en-US" sz="2000">
                <a:solidFill>
                  <a:schemeClr val="bg1"/>
                </a:solidFill>
                <a:latin typeface="Arial Black" panose="020B0A04020102020204" pitchFamily="34" charset="0"/>
              </a:rPr>
              <a:t>  </a:t>
            </a:r>
            <a:r>
              <a:rPr lang="en-US" altLang="en-US" sz="1800">
                <a:solidFill>
                  <a:schemeClr val="bg1"/>
                </a:solidFill>
                <a:latin typeface="Arial Black" panose="020B0A04020102020204" pitchFamily="34" charset="0"/>
              </a:rPr>
              <a:t>Visitors Needs:</a:t>
            </a:r>
          </a:p>
          <a:p>
            <a:r>
              <a:rPr lang="en-US" altLang="en-US" sz="2000">
                <a:solidFill>
                  <a:schemeClr val="bg1"/>
                </a:solidFill>
                <a:latin typeface="Arial Black" panose="020B0A04020102020204" pitchFamily="34" charset="0"/>
              </a:rPr>
              <a:t>    - </a:t>
            </a:r>
            <a:r>
              <a:rPr lang="en-US" altLang="en-US" sz="1600">
                <a:solidFill>
                  <a:schemeClr val="bg1"/>
                </a:solidFill>
                <a:latin typeface="Arial Black" panose="020B0A04020102020204" pitchFamily="34" charset="0"/>
              </a:rPr>
              <a:t>New Converts </a:t>
            </a:r>
          </a:p>
          <a:p>
            <a:r>
              <a:rPr lang="en-US" altLang="en-US" sz="2000">
                <a:solidFill>
                  <a:schemeClr val="bg1"/>
                </a:solidFill>
                <a:latin typeface="Arial Black" panose="020B0A04020102020204" pitchFamily="34" charset="0"/>
              </a:rPr>
              <a:t>    - </a:t>
            </a:r>
            <a:r>
              <a:rPr lang="en-US" altLang="en-US" sz="1600">
                <a:solidFill>
                  <a:schemeClr val="bg1"/>
                </a:solidFill>
                <a:latin typeface="Arial Black" panose="020B0A04020102020204" pitchFamily="34" charset="0"/>
              </a:rPr>
              <a:t>Saints in Distress </a:t>
            </a:r>
          </a:p>
          <a:p>
            <a:r>
              <a:rPr lang="en-US" altLang="en-US" sz="1600">
                <a:solidFill>
                  <a:schemeClr val="bg1"/>
                </a:solidFill>
                <a:latin typeface="Arial Black" panose="020B0A04020102020204" pitchFamily="34" charset="0"/>
              </a:rPr>
              <a:t>     </a:t>
            </a:r>
            <a:r>
              <a:rPr lang="en-US" altLang="en-US" sz="1800">
                <a:solidFill>
                  <a:schemeClr val="bg1"/>
                </a:solidFill>
                <a:latin typeface="Arial Black" panose="020B0A04020102020204" pitchFamily="34" charset="0"/>
              </a:rPr>
              <a:t>- </a:t>
            </a:r>
            <a:r>
              <a:rPr lang="en-US" altLang="en-US" sz="1600">
                <a:solidFill>
                  <a:schemeClr val="bg1"/>
                </a:solidFill>
                <a:latin typeface="Arial Black" panose="020B0A04020102020204" pitchFamily="34" charset="0"/>
              </a:rPr>
              <a:t>Saints </a:t>
            </a:r>
            <a:r>
              <a:rPr lang="en-US" altLang="en-US" sz="1400">
                <a:solidFill>
                  <a:schemeClr val="bg1"/>
                </a:solidFill>
                <a:latin typeface="Arial Black" panose="020B0A04020102020204" pitchFamily="34" charset="0"/>
              </a:rPr>
              <a:t>(move-ins) </a:t>
            </a:r>
            <a:endParaRPr lang="en-US" altLang="en-US" sz="160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r>
              <a:rPr lang="en-US" altLang="en-US" sz="2000">
                <a:solidFill>
                  <a:schemeClr val="bg1"/>
                </a:solidFill>
                <a:latin typeface="Arial Black" panose="020B0A04020102020204" pitchFamily="34" charset="0"/>
              </a:rPr>
              <a:t>    -</a:t>
            </a:r>
            <a:r>
              <a:rPr lang="en-US" altLang="en-US" sz="180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sz="1600">
                <a:solidFill>
                  <a:schemeClr val="bg1"/>
                </a:solidFill>
                <a:latin typeface="Arial Black" panose="020B0A04020102020204" pitchFamily="34" charset="0"/>
              </a:rPr>
              <a:t>The Lost in Our City </a:t>
            </a:r>
          </a:p>
          <a:p>
            <a:endParaRPr lang="en-US" altLang="en-US" sz="8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4524375" y="1524000"/>
            <a:ext cx="4038600" cy="0"/>
          </a:xfrm>
          <a:prstGeom prst="line">
            <a:avLst/>
          </a:prstGeom>
          <a:noFill/>
          <a:ln w="57150">
            <a:solidFill>
              <a:srgbClr val="FFFF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304800" y="139700"/>
            <a:ext cx="8229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sz="2000">
                <a:solidFill>
                  <a:schemeClr val="bg1"/>
                </a:solidFill>
                <a:latin typeface="Arial Black" panose="020B0A04020102020204" pitchFamily="34" charset="0"/>
              </a:rPr>
              <a:t>Problems / Solutions for Needs Fulfillment Ministry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2314575" y="3352800"/>
            <a:ext cx="1905000" cy="838200"/>
          </a:xfrm>
          <a:prstGeom prst="line">
            <a:avLst/>
          </a:prstGeom>
          <a:noFill/>
          <a:ln w="28575">
            <a:solidFill>
              <a:srgbClr val="FFFF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 flipH="1">
            <a:off x="4343400" y="3276600"/>
            <a:ext cx="1582738" cy="914400"/>
          </a:xfrm>
          <a:prstGeom prst="line">
            <a:avLst/>
          </a:prstGeom>
          <a:noFill/>
          <a:ln w="28575">
            <a:solidFill>
              <a:srgbClr val="FFFF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3943350" y="5638800"/>
            <a:ext cx="839788" cy="553998"/>
          </a:xfrm>
          <a:prstGeom prst="rect">
            <a:avLst/>
          </a:prstGeom>
          <a:solidFill>
            <a:srgbClr val="0066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000" b="1">
                <a:solidFill>
                  <a:srgbClr val="FFFF66"/>
                </a:solidFill>
              </a:rPr>
              <a:t>Needs Currently Being Met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4371975" y="5057776"/>
            <a:ext cx="0" cy="504825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6080126" y="5040313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/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06388" y="3276600"/>
            <a:ext cx="3048000" cy="27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>
                <a:solidFill>
                  <a:srgbClr val="FFFF00"/>
                </a:solidFill>
              </a:rPr>
              <a:t>Problem:</a:t>
            </a:r>
          </a:p>
          <a:p>
            <a:r>
              <a:rPr lang="en-US" altLang="en-US" sz="1200" b="1">
                <a:solidFill>
                  <a:srgbClr val="FFFF00"/>
                </a:solidFill>
              </a:rPr>
              <a:t>  </a:t>
            </a:r>
            <a:r>
              <a:rPr lang="en-US" altLang="en-US" sz="1200">
                <a:solidFill>
                  <a:srgbClr val="FFFF00"/>
                </a:solidFill>
              </a:rPr>
              <a:t>-</a:t>
            </a:r>
            <a:r>
              <a:rPr lang="en-US" altLang="en-US" sz="1200" b="1">
                <a:solidFill>
                  <a:srgbClr val="FFFF00"/>
                </a:solidFill>
              </a:rPr>
              <a:t> Very small percent of the saints  </a:t>
            </a:r>
          </a:p>
          <a:p>
            <a:r>
              <a:rPr lang="en-US" altLang="en-US" sz="1200" b="1">
                <a:solidFill>
                  <a:srgbClr val="FFFF00"/>
                </a:solidFill>
              </a:rPr>
              <a:t>     involved in the Needs Fulfillment</a:t>
            </a:r>
          </a:p>
          <a:p>
            <a:r>
              <a:rPr lang="en-US" altLang="en-US" sz="1200" b="1">
                <a:solidFill>
                  <a:srgbClr val="FFFF00"/>
                </a:solidFill>
              </a:rPr>
              <a:t>     Ministry  (</a:t>
            </a:r>
            <a:r>
              <a:rPr lang="en-US" altLang="en-US" sz="1000" b="1">
                <a:solidFill>
                  <a:srgbClr val="FFFF00"/>
                </a:solidFill>
              </a:rPr>
              <a:t>final  test at the Judgment)</a:t>
            </a:r>
          </a:p>
          <a:p>
            <a:endParaRPr lang="en-US" altLang="en-US" sz="300" b="1">
              <a:solidFill>
                <a:srgbClr val="FFFF00"/>
              </a:solidFill>
            </a:endParaRPr>
          </a:p>
          <a:p>
            <a:r>
              <a:rPr lang="en-US" altLang="en-US" sz="1000" b="1">
                <a:solidFill>
                  <a:srgbClr val="FFFF00"/>
                </a:solidFill>
              </a:rPr>
              <a:t>  </a:t>
            </a:r>
            <a:r>
              <a:rPr lang="en-US" altLang="en-US" sz="1200">
                <a:solidFill>
                  <a:srgbClr val="FFFF00"/>
                </a:solidFill>
              </a:rPr>
              <a:t>-</a:t>
            </a:r>
            <a:r>
              <a:rPr lang="en-US" altLang="en-US" sz="1200" b="1">
                <a:solidFill>
                  <a:srgbClr val="FFFF00"/>
                </a:solidFill>
              </a:rPr>
              <a:t> Ineffective people connection and </a:t>
            </a:r>
          </a:p>
          <a:p>
            <a:r>
              <a:rPr lang="en-US" altLang="en-US" sz="1200" b="1">
                <a:solidFill>
                  <a:srgbClr val="FFFF00"/>
                </a:solidFill>
              </a:rPr>
              <a:t>    communication</a:t>
            </a:r>
          </a:p>
          <a:p>
            <a:endParaRPr lang="en-US" altLang="en-US" sz="800" b="1">
              <a:solidFill>
                <a:srgbClr val="FFFF00"/>
              </a:solidFill>
            </a:endParaRPr>
          </a:p>
          <a:p>
            <a:endParaRPr lang="en-US" altLang="en-US" sz="200" b="1">
              <a:solidFill>
                <a:srgbClr val="FFFF00"/>
              </a:solidFill>
            </a:endParaRPr>
          </a:p>
          <a:p>
            <a:r>
              <a:rPr lang="en-US" altLang="en-US" sz="1400" b="1">
                <a:solidFill>
                  <a:srgbClr val="FFFF00"/>
                </a:solidFill>
              </a:rPr>
              <a:t>Resulting in:</a:t>
            </a:r>
          </a:p>
          <a:p>
            <a:r>
              <a:rPr lang="en-US" altLang="en-US" sz="1400" b="1">
                <a:solidFill>
                  <a:srgbClr val="FFFF00"/>
                </a:solidFill>
              </a:rPr>
              <a:t>  </a:t>
            </a:r>
            <a:r>
              <a:rPr lang="en-US" altLang="en-US" sz="1200">
                <a:solidFill>
                  <a:srgbClr val="FFFF00"/>
                </a:solidFill>
              </a:rPr>
              <a:t>-</a:t>
            </a:r>
            <a:r>
              <a:rPr lang="en-US" altLang="en-US" sz="1200" b="1">
                <a:solidFill>
                  <a:srgbClr val="FFFF00"/>
                </a:solidFill>
              </a:rPr>
              <a:t> A small percent of needs identified </a:t>
            </a:r>
          </a:p>
          <a:p>
            <a:r>
              <a:rPr lang="en-US" altLang="en-US" sz="1200" b="1">
                <a:solidFill>
                  <a:srgbClr val="FFFF00"/>
                </a:solidFill>
              </a:rPr>
              <a:t>     and met</a:t>
            </a:r>
          </a:p>
          <a:p>
            <a:r>
              <a:rPr lang="en-US" altLang="en-US" sz="1200" b="1">
                <a:solidFill>
                  <a:srgbClr val="FFFF00"/>
                </a:solidFill>
              </a:rPr>
              <a:t>  </a:t>
            </a:r>
            <a:r>
              <a:rPr lang="en-US" altLang="en-US" sz="1200">
                <a:solidFill>
                  <a:srgbClr val="FFFF00"/>
                </a:solidFill>
              </a:rPr>
              <a:t>-</a:t>
            </a:r>
            <a:r>
              <a:rPr lang="en-US" altLang="en-US" sz="1200" b="1">
                <a:solidFill>
                  <a:srgbClr val="FFFF00"/>
                </a:solidFill>
              </a:rPr>
              <a:t> People feeling disconnected and</a:t>
            </a:r>
          </a:p>
          <a:p>
            <a:r>
              <a:rPr lang="en-US" altLang="en-US" sz="1200" b="1">
                <a:solidFill>
                  <a:srgbClr val="FFFF00"/>
                </a:solidFill>
              </a:rPr>
              <a:t>    not belonging</a:t>
            </a:r>
          </a:p>
          <a:p>
            <a:r>
              <a:rPr lang="en-US" altLang="en-US" sz="1200" b="1">
                <a:solidFill>
                  <a:srgbClr val="FFFF00"/>
                </a:solidFill>
              </a:rPr>
              <a:t>  </a:t>
            </a:r>
            <a:r>
              <a:rPr lang="en-US" altLang="en-US" sz="1200">
                <a:solidFill>
                  <a:srgbClr val="FFFF00"/>
                </a:solidFill>
              </a:rPr>
              <a:t>-</a:t>
            </a:r>
            <a:r>
              <a:rPr lang="en-US" altLang="en-US" sz="1200" b="1">
                <a:solidFill>
                  <a:srgbClr val="FFFF00"/>
                </a:solidFill>
              </a:rPr>
              <a:t> Limited church growth</a:t>
            </a:r>
          </a:p>
          <a:p>
            <a:endParaRPr lang="en-US" altLang="en-US" sz="600" b="1">
              <a:solidFill>
                <a:srgbClr val="FFFF00"/>
              </a:solidFill>
            </a:endParaRPr>
          </a:p>
          <a:p>
            <a:endParaRPr lang="en-US" altLang="en-US" sz="600" b="1">
              <a:solidFill>
                <a:srgbClr val="FFFF00"/>
              </a:solidFill>
            </a:endParaRP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5791200" y="3276601"/>
            <a:ext cx="3124200" cy="3062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>
                <a:solidFill>
                  <a:schemeClr val="bg1"/>
                </a:solidFill>
              </a:rPr>
              <a:t>Solution: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Develop processes that communicate  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and connect with people to effectively: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   </a:t>
            </a:r>
            <a:r>
              <a:rPr lang="en-US" altLang="en-US" sz="1200">
                <a:solidFill>
                  <a:schemeClr val="bg1"/>
                </a:solidFill>
              </a:rPr>
              <a:t>-</a:t>
            </a:r>
            <a:r>
              <a:rPr lang="en-US" altLang="en-US" sz="1200" b="1">
                <a:solidFill>
                  <a:schemeClr val="bg1"/>
                </a:solidFill>
              </a:rPr>
              <a:t> Identify needs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   </a:t>
            </a:r>
            <a:r>
              <a:rPr lang="en-US" altLang="en-US" sz="1200">
                <a:solidFill>
                  <a:schemeClr val="bg1"/>
                </a:solidFill>
              </a:rPr>
              <a:t>- </a:t>
            </a:r>
            <a:r>
              <a:rPr lang="en-US" altLang="en-US" sz="1200" b="1">
                <a:solidFill>
                  <a:schemeClr val="bg1"/>
                </a:solidFill>
              </a:rPr>
              <a:t>Match  resources with needs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   </a:t>
            </a:r>
            <a:r>
              <a:rPr lang="en-US" altLang="en-US" sz="1200">
                <a:solidFill>
                  <a:schemeClr val="bg1"/>
                </a:solidFill>
              </a:rPr>
              <a:t>-</a:t>
            </a:r>
            <a:r>
              <a:rPr lang="en-US" altLang="en-US" sz="1200" b="1">
                <a:solidFill>
                  <a:schemeClr val="bg1"/>
                </a:solidFill>
              </a:rPr>
              <a:t> Minister to needs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   </a:t>
            </a:r>
            <a:r>
              <a:rPr lang="en-US" altLang="en-US" sz="1200">
                <a:solidFill>
                  <a:schemeClr val="bg1"/>
                </a:solidFill>
              </a:rPr>
              <a:t>-</a:t>
            </a:r>
            <a:r>
              <a:rPr lang="en-US" altLang="en-US" sz="1200" b="1">
                <a:solidFill>
                  <a:schemeClr val="bg1"/>
                </a:solidFill>
              </a:rPr>
              <a:t> Develop teams required to effectively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     attract, win, retain  and disciple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   </a:t>
            </a:r>
            <a:r>
              <a:rPr lang="en-US" altLang="en-US" sz="1200">
                <a:solidFill>
                  <a:schemeClr val="bg1"/>
                </a:solidFill>
              </a:rPr>
              <a:t>-</a:t>
            </a:r>
            <a:r>
              <a:rPr lang="en-US" altLang="en-US" sz="1200" b="1">
                <a:solidFill>
                  <a:schemeClr val="bg1"/>
                </a:solidFill>
              </a:rPr>
              <a:t> Communicate </a:t>
            </a:r>
            <a:r>
              <a:rPr lang="en-US" altLang="en-US" sz="1100" b="1">
                <a:solidFill>
                  <a:schemeClr val="bg1"/>
                </a:solidFill>
              </a:rPr>
              <a:t>(timely responses,</a:t>
            </a:r>
          </a:p>
          <a:p>
            <a:r>
              <a:rPr lang="en-US" altLang="en-US" sz="1100" b="1">
                <a:solidFill>
                  <a:schemeClr val="bg1"/>
                </a:solidFill>
              </a:rPr>
              <a:t>         management by walking around, etc.)</a:t>
            </a:r>
          </a:p>
          <a:p>
            <a:endParaRPr lang="en-US" altLang="en-US" sz="200" b="1">
              <a:solidFill>
                <a:schemeClr val="bg1"/>
              </a:solidFill>
            </a:endParaRPr>
          </a:p>
          <a:p>
            <a:r>
              <a:rPr lang="en-US" altLang="en-US" sz="1200" b="1">
                <a:solidFill>
                  <a:schemeClr val="bg1"/>
                </a:solidFill>
              </a:rPr>
              <a:t>  </a:t>
            </a:r>
            <a:r>
              <a:rPr lang="en-US" altLang="en-US" sz="1400" b="1">
                <a:solidFill>
                  <a:schemeClr val="bg1"/>
                </a:solidFill>
              </a:rPr>
              <a:t>Resulting in a goal being reached of: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   </a:t>
            </a:r>
            <a:r>
              <a:rPr lang="en-US" altLang="en-US" sz="1200">
                <a:solidFill>
                  <a:schemeClr val="bg1"/>
                </a:solidFill>
              </a:rPr>
              <a:t>-</a:t>
            </a:r>
            <a:r>
              <a:rPr lang="en-US" altLang="en-US" sz="1200" b="1">
                <a:solidFill>
                  <a:schemeClr val="bg1"/>
                </a:solidFill>
              </a:rPr>
              <a:t> 75 % of saints involved in the Needs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               Fulfillment Ministry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   </a:t>
            </a:r>
            <a:r>
              <a:rPr lang="en-US" altLang="en-US" sz="1200">
                <a:solidFill>
                  <a:schemeClr val="bg1"/>
                </a:solidFill>
              </a:rPr>
              <a:t>-</a:t>
            </a:r>
            <a:r>
              <a:rPr lang="en-US" altLang="en-US" sz="1200" b="1">
                <a:solidFill>
                  <a:schemeClr val="bg1"/>
                </a:solidFill>
              </a:rPr>
              <a:t> 90 %+  of needs identified and met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  </a:t>
            </a:r>
            <a:r>
              <a:rPr lang="en-US" altLang="en-US" sz="1200">
                <a:solidFill>
                  <a:schemeClr val="bg1"/>
                </a:solidFill>
              </a:rPr>
              <a:t> -</a:t>
            </a:r>
            <a:r>
              <a:rPr lang="en-US" altLang="en-US" sz="1200" b="1">
                <a:solidFill>
                  <a:schemeClr val="bg1"/>
                </a:solidFill>
              </a:rPr>
              <a:t> High retention of new converts &amp; saints</a:t>
            </a:r>
          </a:p>
          <a:p>
            <a:endParaRPr lang="en-US" altLang="en-US" sz="600" b="1">
              <a:solidFill>
                <a:schemeClr val="bg1"/>
              </a:solidFill>
            </a:endParaRPr>
          </a:p>
          <a:p>
            <a:endParaRPr lang="en-US" altLang="en-US" sz="200" b="1">
              <a:solidFill>
                <a:srgbClr val="FFFF00"/>
              </a:solidFill>
            </a:endParaRP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5199064" y="6257927"/>
            <a:ext cx="3182936" cy="461665"/>
          </a:xfrm>
          <a:prstGeom prst="rect">
            <a:avLst/>
          </a:prstGeom>
          <a:solidFill>
            <a:schemeClr val="tx1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>
                <a:solidFill>
                  <a:schemeClr val="bg1"/>
                </a:solidFill>
              </a:rPr>
              <a:t>Significant changes in our results will require significant changes in our processes.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381000" y="6238876"/>
            <a:ext cx="3182938" cy="461665"/>
          </a:xfrm>
          <a:prstGeom prst="rect">
            <a:avLst/>
          </a:prstGeom>
          <a:solidFill>
            <a:schemeClr val="tx1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>
                <a:solidFill>
                  <a:srgbClr val="FFFF00"/>
                </a:solidFill>
              </a:rPr>
              <a:t>The size of our Needs Fulfillment Ministry</a:t>
            </a:r>
          </a:p>
          <a:p>
            <a:r>
              <a:rPr lang="en-US" altLang="en-US" sz="1200" b="1">
                <a:solidFill>
                  <a:srgbClr val="FFFF00"/>
                </a:solidFill>
              </a:rPr>
              <a:t>will determine the size of our harvest.</a:t>
            </a:r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V="1">
            <a:off x="3581400" y="5105400"/>
            <a:ext cx="0" cy="990600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 flipV="1">
            <a:off x="5181600" y="5105400"/>
            <a:ext cx="0" cy="990600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C66BE8-BABA-4E5E-9B47-813E5833C2E8}"/>
              </a:ext>
            </a:extLst>
          </p:cNvPr>
          <p:cNvSpPr txBox="1"/>
          <p:nvPr/>
        </p:nvSpPr>
        <p:spPr>
          <a:xfrm>
            <a:off x="3540908" y="3453826"/>
            <a:ext cx="14029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 Black" panose="020B0A04020102020204" pitchFamily="34" charset="0"/>
              </a:rPr>
              <a:t>Intentional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Arial Black" panose="020B0A04020102020204" pitchFamily="34" charset="0"/>
              </a:rPr>
              <a:t>Ministry</a:t>
            </a:r>
          </a:p>
        </p:txBody>
      </p:sp>
    </p:spTree>
  </p:cSld>
  <p:clrMapOvr>
    <a:masterClrMapping/>
  </p:clrMapOvr>
  <p:transition spd="slow">
    <p:checker/>
    <p:sndAc>
      <p:stSnd>
        <p:snd r:embed="rId3" name="REMINDER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026"/>
          <p:cNvSpPr txBox="1">
            <a:spLocks noChangeArrowheads="1"/>
          </p:cNvSpPr>
          <p:nvPr/>
        </p:nvSpPr>
        <p:spPr bwMode="auto">
          <a:xfrm>
            <a:off x="1814515" y="744539"/>
            <a:ext cx="18473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100">
              <a:latin typeface="Courier New" panose="02070309020205020404" pitchFamily="49" charset="0"/>
            </a:endParaRPr>
          </a:p>
          <a:p>
            <a:endParaRPr lang="en-US" altLang="en-US" sz="1100">
              <a:latin typeface="Courier New" panose="02070309020205020404" pitchFamily="49" charset="0"/>
            </a:endParaRPr>
          </a:p>
        </p:txBody>
      </p:sp>
      <p:sp>
        <p:nvSpPr>
          <p:cNvPr id="28675" name="Text Box 1027"/>
          <p:cNvSpPr txBox="1">
            <a:spLocks noChangeArrowheads="1"/>
          </p:cNvSpPr>
          <p:nvPr/>
        </p:nvSpPr>
        <p:spPr bwMode="auto">
          <a:xfrm>
            <a:off x="609601" y="-95249"/>
            <a:ext cx="86502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 b="1">
                <a:latin typeface="Arial Black" panose="020B0A04020102020204" pitchFamily="34" charset="0"/>
              </a:rPr>
              <a:t>  </a:t>
            </a:r>
            <a:r>
              <a:rPr lang="en-US" altLang="en-US" sz="3200" b="1" u="sng">
                <a:latin typeface="Arial Black" panose="020B0A04020102020204" pitchFamily="34" charset="0"/>
              </a:rPr>
              <a:t>S O U L   S A V I N G   M O D E L</a:t>
            </a:r>
            <a:endParaRPr lang="en-US" altLang="en-US" b="1" u="sng">
              <a:latin typeface="Arial Black" panose="020B0A04020102020204" pitchFamily="34" charset="0"/>
            </a:endParaRPr>
          </a:p>
        </p:txBody>
      </p:sp>
      <p:sp>
        <p:nvSpPr>
          <p:cNvPr id="28676" name="Rectangle 1028"/>
          <p:cNvSpPr>
            <a:spLocks noChangeArrowheads="1"/>
          </p:cNvSpPr>
          <p:nvPr/>
        </p:nvSpPr>
        <p:spPr bwMode="auto">
          <a:xfrm>
            <a:off x="3505200" y="685800"/>
            <a:ext cx="1905000" cy="1066800"/>
          </a:xfrm>
          <a:prstGeom prst="rect">
            <a:avLst/>
          </a:prstGeom>
          <a:gradFill rotWithShape="0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 u="sng">
                <a:latin typeface="Arial Black" panose="020B0A04020102020204" pitchFamily="34" charset="0"/>
              </a:rPr>
              <a:t>PRAYER</a:t>
            </a:r>
            <a:endParaRPr lang="en-US" altLang="en-US" sz="2000" b="1">
              <a:latin typeface="Arial Black" panose="020B0A04020102020204" pitchFamily="34" charset="0"/>
            </a:endParaRPr>
          </a:p>
          <a:p>
            <a:pPr algn="ctr"/>
            <a:r>
              <a:rPr lang="en-US" altLang="en-US" sz="1200" b="1"/>
              <a:t>  </a:t>
            </a:r>
            <a:r>
              <a:rPr lang="en-US" altLang="en-US" sz="1800" b="1"/>
              <a:t>REVIVAL</a:t>
            </a:r>
          </a:p>
          <a:p>
            <a:pPr algn="ctr"/>
            <a:r>
              <a:rPr lang="en-US" altLang="en-US" sz="1800" b="1"/>
              <a:t> PRAYER</a:t>
            </a:r>
            <a:endParaRPr lang="en-US" altLang="en-US"/>
          </a:p>
        </p:txBody>
      </p:sp>
      <p:sp>
        <p:nvSpPr>
          <p:cNvPr id="28677" name="Rectangle 1029"/>
          <p:cNvSpPr>
            <a:spLocks noChangeArrowheads="1"/>
          </p:cNvSpPr>
          <p:nvPr/>
        </p:nvSpPr>
        <p:spPr bwMode="auto">
          <a:xfrm>
            <a:off x="6629400" y="685800"/>
            <a:ext cx="1677988" cy="1066800"/>
          </a:xfrm>
          <a:prstGeom prst="rect">
            <a:avLst/>
          </a:prstGeom>
          <a:gradFill rotWithShape="0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>
                <a:latin typeface="Arial Black" panose="020B0A04020102020204" pitchFamily="34" charset="0"/>
              </a:rPr>
              <a:t>FASTING</a:t>
            </a:r>
            <a:endParaRPr lang="en-US" altLang="en-US" sz="2000">
              <a:latin typeface="Arial Black" panose="020B0A04020102020204" pitchFamily="34" charset="0"/>
            </a:endParaRPr>
          </a:p>
        </p:txBody>
      </p:sp>
      <p:sp>
        <p:nvSpPr>
          <p:cNvPr id="28678" name="Rectangle 1030"/>
          <p:cNvSpPr>
            <a:spLocks noChangeArrowheads="1"/>
          </p:cNvSpPr>
          <p:nvPr/>
        </p:nvSpPr>
        <p:spPr bwMode="auto">
          <a:xfrm>
            <a:off x="306388" y="2667000"/>
            <a:ext cx="8609012" cy="457200"/>
          </a:xfrm>
          <a:prstGeom prst="rect">
            <a:avLst/>
          </a:prstGeom>
          <a:solidFill>
            <a:srgbClr val="66FF99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800" b="1">
                <a:latin typeface="Arial Black" panose="020B0A04020102020204" pitchFamily="34" charset="0"/>
              </a:rPr>
              <a:t>S O U L   S A V I N G    P R O C E S S E S</a:t>
            </a:r>
          </a:p>
        </p:txBody>
      </p:sp>
      <p:sp>
        <p:nvSpPr>
          <p:cNvPr id="28679" name="Rectangle 1031"/>
          <p:cNvSpPr>
            <a:spLocks noChangeArrowheads="1"/>
          </p:cNvSpPr>
          <p:nvPr/>
        </p:nvSpPr>
        <p:spPr bwMode="auto">
          <a:xfrm>
            <a:off x="533400" y="685800"/>
            <a:ext cx="1752600" cy="1066800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 u="sng">
                <a:solidFill>
                  <a:schemeClr val="bg1"/>
                </a:solidFill>
                <a:latin typeface="Arial Black" panose="020B0A04020102020204" pitchFamily="34" charset="0"/>
              </a:rPr>
              <a:t>PRAYER</a:t>
            </a:r>
            <a:endParaRPr lang="en-US" altLang="en-US" sz="2000" b="1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altLang="en-US" sz="1200" b="1">
                <a:solidFill>
                  <a:schemeClr val="bg1"/>
                </a:solidFill>
              </a:rPr>
              <a:t>  </a:t>
            </a:r>
            <a:r>
              <a:rPr lang="en-US" altLang="en-US" sz="1800" b="1">
                <a:solidFill>
                  <a:schemeClr val="bg1"/>
                </a:solidFill>
              </a:rPr>
              <a:t>SURVIVAL</a:t>
            </a:r>
          </a:p>
          <a:p>
            <a:pPr algn="ctr"/>
            <a:r>
              <a:rPr lang="en-US" altLang="en-US" sz="1800" b="1">
                <a:solidFill>
                  <a:schemeClr val="bg1"/>
                </a:solidFill>
              </a:rPr>
              <a:t> PRAYER</a:t>
            </a:r>
            <a:endParaRPr lang="en-US" altLang="en-US" b="1">
              <a:solidFill>
                <a:schemeClr val="bg1"/>
              </a:solidFill>
            </a:endParaRPr>
          </a:p>
        </p:txBody>
      </p:sp>
      <p:sp>
        <p:nvSpPr>
          <p:cNvPr id="28680" name="Rectangle 1032"/>
          <p:cNvSpPr>
            <a:spLocks noChangeArrowheads="1"/>
          </p:cNvSpPr>
          <p:nvPr/>
        </p:nvSpPr>
        <p:spPr bwMode="auto">
          <a:xfrm>
            <a:off x="76200" y="3962400"/>
            <a:ext cx="1754188" cy="1143000"/>
          </a:xfrm>
          <a:prstGeom prst="rect">
            <a:avLst/>
          </a:prstGeom>
          <a:solidFill>
            <a:srgbClr val="FF99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1400">
              <a:latin typeface="Arial Black" panose="020B0A04020102020204" pitchFamily="34" charset="0"/>
            </a:endParaRPr>
          </a:p>
        </p:txBody>
      </p:sp>
      <p:sp>
        <p:nvSpPr>
          <p:cNvPr id="28681" name="Text Box 1033"/>
          <p:cNvSpPr txBox="1">
            <a:spLocks noChangeArrowheads="1"/>
          </p:cNvSpPr>
          <p:nvPr/>
        </p:nvSpPr>
        <p:spPr bwMode="auto">
          <a:xfrm>
            <a:off x="136526" y="3163889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200">
              <a:latin typeface="Arial Black" panose="020B0A04020102020204" pitchFamily="34" charset="0"/>
            </a:endParaRPr>
          </a:p>
          <a:p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28682" name="Rectangle 1034"/>
          <p:cNvSpPr>
            <a:spLocks noChangeArrowheads="1"/>
          </p:cNvSpPr>
          <p:nvPr/>
        </p:nvSpPr>
        <p:spPr bwMode="auto">
          <a:xfrm>
            <a:off x="687388" y="5791200"/>
            <a:ext cx="2208212" cy="99060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1400">
              <a:latin typeface="Arial Black" panose="020B0A04020102020204" pitchFamily="34" charset="0"/>
            </a:endParaRPr>
          </a:p>
        </p:txBody>
      </p:sp>
      <p:sp>
        <p:nvSpPr>
          <p:cNvPr id="28683" name="Rectangle 1035"/>
          <p:cNvSpPr>
            <a:spLocks noChangeArrowheads="1"/>
          </p:cNvSpPr>
          <p:nvPr/>
        </p:nvSpPr>
        <p:spPr bwMode="auto">
          <a:xfrm>
            <a:off x="2286000" y="3962400"/>
            <a:ext cx="16764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1800">
              <a:latin typeface="Arial Black" panose="020B0A04020102020204" pitchFamily="34" charset="0"/>
            </a:endParaRPr>
          </a:p>
        </p:txBody>
      </p:sp>
      <p:sp>
        <p:nvSpPr>
          <p:cNvPr id="28684" name="Rectangle 1036"/>
          <p:cNvSpPr>
            <a:spLocks noChangeArrowheads="1"/>
          </p:cNvSpPr>
          <p:nvPr/>
        </p:nvSpPr>
        <p:spPr bwMode="auto">
          <a:xfrm>
            <a:off x="6934200" y="3962400"/>
            <a:ext cx="2209800" cy="1143000"/>
          </a:xfrm>
          <a:prstGeom prst="rect">
            <a:avLst/>
          </a:prstGeom>
          <a:solidFill>
            <a:srgbClr val="6600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1400">
              <a:latin typeface="Arial Black" panose="020B0A04020102020204" pitchFamily="34" charset="0"/>
            </a:endParaRPr>
          </a:p>
        </p:txBody>
      </p:sp>
      <p:sp>
        <p:nvSpPr>
          <p:cNvPr id="28685" name="Rectangle 1037"/>
          <p:cNvSpPr>
            <a:spLocks noChangeArrowheads="1"/>
          </p:cNvSpPr>
          <p:nvPr/>
        </p:nvSpPr>
        <p:spPr bwMode="auto">
          <a:xfrm>
            <a:off x="4497388" y="3962400"/>
            <a:ext cx="1905000" cy="1143000"/>
          </a:xfrm>
          <a:prstGeom prst="rect">
            <a:avLst/>
          </a:prstGeom>
          <a:solidFill>
            <a:srgbClr val="FF6699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1400">
              <a:latin typeface="Arial Black" panose="020B0A04020102020204" pitchFamily="34" charset="0"/>
            </a:endParaRPr>
          </a:p>
        </p:txBody>
      </p:sp>
      <p:sp>
        <p:nvSpPr>
          <p:cNvPr id="28686" name="Rectangle 1038"/>
          <p:cNvSpPr>
            <a:spLocks noChangeArrowheads="1"/>
          </p:cNvSpPr>
          <p:nvPr/>
        </p:nvSpPr>
        <p:spPr bwMode="auto">
          <a:xfrm>
            <a:off x="5943600" y="5791200"/>
            <a:ext cx="2209800" cy="9906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1400">
              <a:latin typeface="Arial Black" panose="020B0A04020102020204" pitchFamily="34" charset="0"/>
            </a:endParaRPr>
          </a:p>
        </p:txBody>
      </p:sp>
      <p:sp>
        <p:nvSpPr>
          <p:cNvPr id="28687" name="Text Box 1039"/>
          <p:cNvSpPr txBox="1">
            <a:spLocks noChangeArrowheads="1"/>
          </p:cNvSpPr>
          <p:nvPr/>
        </p:nvSpPr>
        <p:spPr bwMode="auto">
          <a:xfrm>
            <a:off x="136525" y="4083050"/>
            <a:ext cx="1543243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>
                <a:latin typeface="Arial Black" panose="020B0A04020102020204" pitchFamily="34" charset="0"/>
              </a:rPr>
              <a:t> </a:t>
            </a:r>
          </a:p>
          <a:p>
            <a:r>
              <a:rPr lang="en-US" altLang="en-US" sz="2000" b="1">
                <a:latin typeface="Arial Black" panose="020B0A04020102020204" pitchFamily="34" charset="0"/>
              </a:rPr>
              <a:t>VISITORS</a:t>
            </a:r>
          </a:p>
          <a:p>
            <a:r>
              <a:rPr lang="en-US" altLang="en-US" sz="2000" b="1">
                <a:latin typeface="Arial Black" panose="020B0A04020102020204" pitchFamily="34" charset="0"/>
              </a:rPr>
              <a:t>      </a:t>
            </a:r>
            <a:endParaRPr lang="en-US" altLang="en-US" sz="2000">
              <a:latin typeface="Arial Black" panose="020B0A04020102020204" pitchFamily="34" charset="0"/>
            </a:endParaRPr>
          </a:p>
        </p:txBody>
      </p:sp>
      <p:sp>
        <p:nvSpPr>
          <p:cNvPr id="28688" name="Text Box 1040"/>
          <p:cNvSpPr txBox="1">
            <a:spLocks noChangeArrowheads="1"/>
          </p:cNvSpPr>
          <p:nvPr/>
        </p:nvSpPr>
        <p:spPr bwMode="auto">
          <a:xfrm>
            <a:off x="762001" y="5851525"/>
            <a:ext cx="217097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Arial Black" panose="020B0A04020102020204" pitchFamily="34" charset="0"/>
              </a:rPr>
              <a:t>EVANGELISM</a:t>
            </a:r>
          </a:p>
          <a:p>
            <a:r>
              <a:rPr lang="en-US" altLang="en-US" sz="2000" b="1">
                <a:latin typeface="Arial Black" panose="020B0A04020102020204" pitchFamily="34" charset="0"/>
              </a:rPr>
              <a:t> OUTSIDE OF</a:t>
            </a:r>
          </a:p>
          <a:p>
            <a:r>
              <a:rPr lang="en-US" altLang="en-US" sz="2000" b="1">
                <a:latin typeface="Arial Black" panose="020B0A04020102020204" pitchFamily="34" charset="0"/>
              </a:rPr>
              <a:t>THE CHURCH </a:t>
            </a:r>
          </a:p>
        </p:txBody>
      </p:sp>
      <p:sp>
        <p:nvSpPr>
          <p:cNvPr id="28689" name="Text Box 1041"/>
          <p:cNvSpPr txBox="1">
            <a:spLocks noChangeArrowheads="1"/>
          </p:cNvSpPr>
          <p:nvPr/>
        </p:nvSpPr>
        <p:spPr bwMode="auto">
          <a:xfrm>
            <a:off x="2286000" y="3962401"/>
            <a:ext cx="1789272" cy="1138773"/>
          </a:xfrm>
          <a:prstGeom prst="rect">
            <a:avLst/>
          </a:prstGeom>
          <a:solidFill>
            <a:srgbClr val="33CC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b="1">
                <a:latin typeface="Arial Black" panose="020B0A04020102020204" pitchFamily="34" charset="0"/>
              </a:rPr>
              <a:t>CONVERTED</a:t>
            </a:r>
          </a:p>
          <a:p>
            <a:r>
              <a:rPr lang="en-US" altLang="en-US" sz="1800" b="1">
                <a:latin typeface="Arial Black" panose="020B0A04020102020204" pitchFamily="34" charset="0"/>
              </a:rPr>
              <a:t>  PERSON</a:t>
            </a:r>
          </a:p>
          <a:p>
            <a:r>
              <a:rPr lang="en-US" altLang="en-US" sz="1600" b="1">
                <a:latin typeface="Courier New" panose="02070309020205020404" pitchFamily="49" charset="0"/>
              </a:rPr>
              <a:t> SEEKING BUT </a:t>
            </a:r>
          </a:p>
          <a:p>
            <a:r>
              <a:rPr lang="en-US" altLang="en-US" sz="1600" b="1">
                <a:latin typeface="Courier New" panose="02070309020205020404" pitchFamily="49" charset="0"/>
              </a:rPr>
              <a:t>  NOT SAVED</a:t>
            </a:r>
          </a:p>
        </p:txBody>
      </p:sp>
      <p:sp>
        <p:nvSpPr>
          <p:cNvPr id="28690" name="Text Box 1042"/>
          <p:cNvSpPr txBox="1">
            <a:spLocks noChangeArrowheads="1"/>
          </p:cNvSpPr>
          <p:nvPr/>
        </p:nvSpPr>
        <p:spPr bwMode="auto">
          <a:xfrm>
            <a:off x="6172200" y="5867400"/>
            <a:ext cx="17107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Arial Black" panose="020B0A04020102020204" pitchFamily="34" charset="0"/>
              </a:rPr>
              <a:t>PEOPLE IN</a:t>
            </a:r>
          </a:p>
          <a:p>
            <a:r>
              <a:rPr lang="en-US" altLang="en-US" sz="2000" b="1">
                <a:latin typeface="Arial Black" panose="020B0A04020102020204" pitchFamily="34" charset="0"/>
              </a:rPr>
              <a:t> DISTRESS</a:t>
            </a:r>
          </a:p>
        </p:txBody>
      </p:sp>
      <p:sp>
        <p:nvSpPr>
          <p:cNvPr id="28691" name="Text Box 1043"/>
          <p:cNvSpPr txBox="1">
            <a:spLocks noChangeArrowheads="1"/>
          </p:cNvSpPr>
          <p:nvPr/>
        </p:nvSpPr>
        <p:spPr bwMode="auto">
          <a:xfrm>
            <a:off x="4756151" y="3906839"/>
            <a:ext cx="157703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000">
              <a:latin typeface="Arial Black" panose="020B0A04020102020204" pitchFamily="34" charset="0"/>
            </a:endParaRPr>
          </a:p>
          <a:p>
            <a:r>
              <a:rPr lang="en-US" altLang="en-US" sz="2000">
                <a:latin typeface="Arial Black" panose="020B0A04020102020204" pitchFamily="34" charset="0"/>
              </a:rPr>
              <a:t>   </a:t>
            </a:r>
            <a:r>
              <a:rPr lang="en-US" altLang="en-US" sz="2000" b="1">
                <a:latin typeface="Arial Black" panose="020B0A04020102020204" pitchFamily="34" charset="0"/>
              </a:rPr>
              <a:t>NEW</a:t>
            </a:r>
          </a:p>
          <a:p>
            <a:r>
              <a:rPr lang="en-US" altLang="en-US" sz="2000" b="1">
                <a:latin typeface="Arial Black" panose="020B0A04020102020204" pitchFamily="34" charset="0"/>
              </a:rPr>
              <a:t>CONVERT</a:t>
            </a:r>
          </a:p>
        </p:txBody>
      </p:sp>
      <p:sp>
        <p:nvSpPr>
          <p:cNvPr id="28692" name="Text Box 1044"/>
          <p:cNvSpPr txBox="1">
            <a:spLocks noChangeArrowheads="1"/>
          </p:cNvSpPr>
          <p:nvPr/>
        </p:nvSpPr>
        <p:spPr bwMode="auto">
          <a:xfrm>
            <a:off x="6438320" y="3983039"/>
            <a:ext cx="268720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>
                <a:latin typeface="Arial Black" panose="020B0A04020102020204" pitchFamily="34" charset="0"/>
              </a:rPr>
              <a:t>    </a:t>
            </a:r>
          </a:p>
          <a:p>
            <a:pPr algn="ctr"/>
            <a:r>
              <a:rPr lang="en-US" altLang="en-US" sz="2000">
                <a:latin typeface="Arial Black" panose="020B0A04020102020204" pitchFamily="34" charset="0"/>
              </a:rPr>
              <a:t>      </a:t>
            </a:r>
            <a:r>
              <a:rPr lang="en-US" altLang="en-US" sz="2000" b="1">
                <a:latin typeface="Arial Black" panose="020B0A04020102020204" pitchFamily="34" charset="0"/>
              </a:rPr>
              <a:t>ESTABLISHED</a:t>
            </a:r>
          </a:p>
          <a:p>
            <a:pPr algn="ctr"/>
            <a:r>
              <a:rPr lang="en-US" altLang="en-US" sz="2000" b="1">
                <a:latin typeface="Arial Black" panose="020B0A04020102020204" pitchFamily="34" charset="0"/>
              </a:rPr>
              <a:t>    SAINT</a:t>
            </a:r>
          </a:p>
        </p:txBody>
      </p:sp>
      <p:sp>
        <p:nvSpPr>
          <p:cNvPr id="28693" name="Line 1045"/>
          <p:cNvSpPr>
            <a:spLocks noChangeShapeType="1"/>
          </p:cNvSpPr>
          <p:nvPr/>
        </p:nvSpPr>
        <p:spPr bwMode="auto">
          <a:xfrm>
            <a:off x="6783388" y="31242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4" name="Line 1046"/>
          <p:cNvSpPr>
            <a:spLocks noChangeShapeType="1"/>
          </p:cNvSpPr>
          <p:nvPr/>
        </p:nvSpPr>
        <p:spPr bwMode="auto">
          <a:xfrm>
            <a:off x="1981200" y="31242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5" name="Line 1047"/>
          <p:cNvSpPr>
            <a:spLocks noChangeShapeType="1"/>
          </p:cNvSpPr>
          <p:nvPr/>
        </p:nvSpPr>
        <p:spPr bwMode="auto">
          <a:xfrm>
            <a:off x="990600" y="3124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6" name="Line 1048"/>
          <p:cNvSpPr>
            <a:spLocks noChangeShapeType="1"/>
          </p:cNvSpPr>
          <p:nvPr/>
        </p:nvSpPr>
        <p:spPr bwMode="auto">
          <a:xfrm>
            <a:off x="3200400" y="3124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7" name="Line 1049"/>
          <p:cNvSpPr>
            <a:spLocks noChangeShapeType="1"/>
          </p:cNvSpPr>
          <p:nvPr/>
        </p:nvSpPr>
        <p:spPr bwMode="auto">
          <a:xfrm>
            <a:off x="5410200" y="3124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8" name="Line 1050"/>
          <p:cNvSpPr>
            <a:spLocks noChangeShapeType="1"/>
          </p:cNvSpPr>
          <p:nvPr/>
        </p:nvSpPr>
        <p:spPr bwMode="auto">
          <a:xfrm>
            <a:off x="8001000" y="3124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9" name="Line 1051"/>
          <p:cNvSpPr>
            <a:spLocks noChangeShapeType="1"/>
          </p:cNvSpPr>
          <p:nvPr/>
        </p:nvSpPr>
        <p:spPr bwMode="auto">
          <a:xfrm>
            <a:off x="4419600" y="17526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0" name="Text Box 1052"/>
          <p:cNvSpPr txBox="1">
            <a:spLocks noChangeArrowheads="1"/>
          </p:cNvSpPr>
          <p:nvPr/>
        </p:nvSpPr>
        <p:spPr bwMode="auto">
          <a:xfrm>
            <a:off x="4632325" y="1790700"/>
            <a:ext cx="34915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b="1" u="sng">
                <a:solidFill>
                  <a:srgbClr val="FF0000"/>
                </a:solidFill>
              </a:rPr>
              <a:t>ANOINTING</a:t>
            </a:r>
            <a:r>
              <a:rPr lang="en-US" altLang="en-US" sz="1800" b="1">
                <a:solidFill>
                  <a:srgbClr val="FF0000"/>
                </a:solidFill>
              </a:rPr>
              <a:t>  </a:t>
            </a:r>
            <a:r>
              <a:rPr lang="en-US" altLang="en-US" sz="1600" b="1">
                <a:solidFill>
                  <a:srgbClr val="FF0000"/>
                </a:solidFill>
              </a:rPr>
              <a:t> (DIVINE ABILITY)</a:t>
            </a:r>
            <a:endParaRPr lang="en-US" altLang="en-US" sz="1600" b="1"/>
          </a:p>
        </p:txBody>
      </p:sp>
      <p:sp>
        <p:nvSpPr>
          <p:cNvPr id="28701" name="Line 1053"/>
          <p:cNvSpPr>
            <a:spLocks noChangeShapeType="1"/>
          </p:cNvSpPr>
          <p:nvPr/>
        </p:nvSpPr>
        <p:spPr bwMode="auto">
          <a:xfrm flipH="1">
            <a:off x="5486400" y="1219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2" name="Text Box 1054"/>
          <p:cNvSpPr txBox="1">
            <a:spLocks noChangeArrowheads="1"/>
          </p:cNvSpPr>
          <p:nvPr/>
        </p:nvSpPr>
        <p:spPr bwMode="auto">
          <a:xfrm>
            <a:off x="4708525" y="2093915"/>
            <a:ext cx="44892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THERE MUST BE A SPIRITUAL OPERATION IN OUR LIVES</a:t>
            </a:r>
          </a:p>
          <a:p>
            <a:r>
              <a:rPr lang="en-US" altLang="en-US" sz="1200" b="1"/>
              <a:t>THAT PRECEDES OUR WORK IN THE HARVEST FIELD</a:t>
            </a:r>
            <a:endParaRPr lang="en-US" altLang="en-US" sz="1200" b="1">
              <a:solidFill>
                <a:srgbClr val="FF0000"/>
              </a:solidFill>
            </a:endParaRPr>
          </a:p>
        </p:txBody>
      </p:sp>
      <p:sp>
        <p:nvSpPr>
          <p:cNvPr id="28703" name="Rectangle 1055"/>
          <p:cNvSpPr>
            <a:spLocks noChangeArrowheads="1"/>
          </p:cNvSpPr>
          <p:nvPr/>
        </p:nvSpPr>
        <p:spPr bwMode="auto">
          <a:xfrm>
            <a:off x="3276600" y="5791200"/>
            <a:ext cx="2209800" cy="9906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1400">
              <a:latin typeface="Arial Black" panose="020B0A04020102020204" pitchFamily="34" charset="0"/>
            </a:endParaRPr>
          </a:p>
        </p:txBody>
      </p:sp>
      <p:sp>
        <p:nvSpPr>
          <p:cNvPr id="28704" name="Text Box 1056"/>
          <p:cNvSpPr txBox="1">
            <a:spLocks noChangeArrowheads="1"/>
          </p:cNvSpPr>
          <p:nvPr/>
        </p:nvSpPr>
        <p:spPr bwMode="auto">
          <a:xfrm>
            <a:off x="3200401" y="6096000"/>
            <a:ext cx="22115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Arial Black" panose="020B0A04020102020204" pitchFamily="34" charset="0"/>
              </a:rPr>
              <a:t>BACKSLIDERS</a:t>
            </a:r>
          </a:p>
        </p:txBody>
      </p:sp>
      <p:sp>
        <p:nvSpPr>
          <p:cNvPr id="28705" name="Line 1057"/>
          <p:cNvSpPr>
            <a:spLocks noChangeShapeType="1"/>
          </p:cNvSpPr>
          <p:nvPr/>
        </p:nvSpPr>
        <p:spPr bwMode="auto">
          <a:xfrm>
            <a:off x="4343400" y="31242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checker/>
    <p:sndAc>
      <p:stSnd>
        <p:snd r:embed="rId3" name="REMINDER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Line 1026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3" name="AutoShape 1027"/>
          <p:cNvSpPr>
            <a:spLocks noChangeArrowheads="1"/>
          </p:cNvSpPr>
          <p:nvPr/>
        </p:nvSpPr>
        <p:spPr bwMode="auto">
          <a:xfrm rot="-10799773">
            <a:off x="381000" y="838200"/>
            <a:ext cx="381000" cy="609600"/>
          </a:xfrm>
          <a:prstGeom prst="upArrow">
            <a:avLst>
              <a:gd name="adj1" fmla="val 50000"/>
              <a:gd name="adj2" fmla="val 40000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30724" name="Text Box 1028"/>
          <p:cNvSpPr txBox="1">
            <a:spLocks noChangeArrowheads="1"/>
          </p:cNvSpPr>
          <p:nvPr/>
        </p:nvSpPr>
        <p:spPr bwMode="auto">
          <a:xfrm>
            <a:off x="381000" y="309564"/>
            <a:ext cx="77653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  <a:latin typeface="Arial Black" panose="020B0A04020102020204" pitchFamily="34" charset="0"/>
              </a:rPr>
              <a:t>TIME </a:t>
            </a:r>
            <a:r>
              <a:rPr lang="en-US" altLang="en-US">
                <a:latin typeface="Arial Black" panose="020B0A04020102020204" pitchFamily="34" charset="0"/>
              </a:rPr>
              <a:t>-</a:t>
            </a:r>
            <a:r>
              <a:rPr lang="en-US" altLang="en-US" sz="1800">
                <a:latin typeface="Arial Black" panose="020B0A04020102020204" pitchFamily="34" charset="0"/>
              </a:rPr>
              <a:t> </a:t>
            </a:r>
            <a:r>
              <a:rPr lang="en-US" altLang="en-US" sz="1700">
                <a:latin typeface="Arial Black" panose="020B0A04020102020204" pitchFamily="34" charset="0"/>
              </a:rPr>
              <a:t>FROM THE BEGINNING OF TIME TO THE END OF TIME</a:t>
            </a:r>
          </a:p>
        </p:txBody>
      </p:sp>
      <p:sp>
        <p:nvSpPr>
          <p:cNvPr id="30725" name="AutoShape 1029"/>
          <p:cNvSpPr>
            <a:spLocks noChangeArrowheads="1"/>
          </p:cNvSpPr>
          <p:nvPr/>
        </p:nvSpPr>
        <p:spPr bwMode="auto">
          <a:xfrm rot="-10799773">
            <a:off x="2667000" y="838200"/>
            <a:ext cx="381000" cy="609600"/>
          </a:xfrm>
          <a:prstGeom prst="upArrow">
            <a:avLst>
              <a:gd name="adj1" fmla="val 50000"/>
              <a:gd name="adj2" fmla="val 4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30726" name="AutoShape 1030"/>
          <p:cNvSpPr>
            <a:spLocks noChangeArrowheads="1"/>
          </p:cNvSpPr>
          <p:nvPr/>
        </p:nvSpPr>
        <p:spPr bwMode="auto">
          <a:xfrm rot="-10799773">
            <a:off x="5332413" y="836613"/>
            <a:ext cx="381000" cy="609600"/>
          </a:xfrm>
          <a:prstGeom prst="upArrow">
            <a:avLst>
              <a:gd name="adj1" fmla="val 50000"/>
              <a:gd name="adj2" fmla="val 40000"/>
            </a:avLst>
          </a:prstGeom>
          <a:solidFill>
            <a:srgbClr val="66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30727" name="AutoShape 1031"/>
          <p:cNvSpPr>
            <a:spLocks noChangeArrowheads="1"/>
          </p:cNvSpPr>
          <p:nvPr/>
        </p:nvSpPr>
        <p:spPr bwMode="auto">
          <a:xfrm rot="-10799773">
            <a:off x="8153400" y="381000"/>
            <a:ext cx="611188" cy="990600"/>
          </a:xfrm>
          <a:prstGeom prst="upArrow">
            <a:avLst>
              <a:gd name="adj1" fmla="val 50000"/>
              <a:gd name="adj2" fmla="val 40519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30728" name="Text Box 1032"/>
          <p:cNvSpPr txBox="1">
            <a:spLocks noChangeArrowheads="1"/>
          </p:cNvSpPr>
          <p:nvPr/>
        </p:nvSpPr>
        <p:spPr bwMode="auto">
          <a:xfrm>
            <a:off x="5143502" y="1676400"/>
            <a:ext cx="8002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u="sng">
                <a:solidFill>
                  <a:srgbClr val="660066"/>
                </a:solidFill>
                <a:latin typeface="Arial Black" panose="020B0A04020102020204" pitchFamily="34" charset="0"/>
              </a:rPr>
              <a:t>4000</a:t>
            </a:r>
          </a:p>
        </p:txBody>
      </p:sp>
      <p:sp>
        <p:nvSpPr>
          <p:cNvPr id="30729" name="Text Box 1033"/>
          <p:cNvSpPr txBox="1">
            <a:spLocks noChangeArrowheads="1"/>
          </p:cNvSpPr>
          <p:nvPr/>
        </p:nvSpPr>
        <p:spPr bwMode="auto">
          <a:xfrm>
            <a:off x="7848602" y="1676400"/>
            <a:ext cx="8002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u="sng">
                <a:solidFill>
                  <a:srgbClr val="FF0000"/>
                </a:solidFill>
                <a:latin typeface="Arial Black" panose="020B0A04020102020204" pitchFamily="34" charset="0"/>
              </a:rPr>
              <a:t>6000</a:t>
            </a:r>
          </a:p>
        </p:txBody>
      </p:sp>
      <p:sp>
        <p:nvSpPr>
          <p:cNvPr id="30730" name="Text Box 1034"/>
          <p:cNvSpPr txBox="1">
            <a:spLocks noChangeArrowheads="1"/>
          </p:cNvSpPr>
          <p:nvPr/>
        </p:nvSpPr>
        <p:spPr bwMode="auto">
          <a:xfrm>
            <a:off x="228602" y="1676400"/>
            <a:ext cx="8002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u="sng">
                <a:solidFill>
                  <a:srgbClr val="006600"/>
                </a:solidFill>
                <a:latin typeface="Arial Black" panose="020B0A04020102020204" pitchFamily="34" charset="0"/>
              </a:rPr>
              <a:t>0000</a:t>
            </a:r>
          </a:p>
        </p:txBody>
      </p:sp>
      <p:sp>
        <p:nvSpPr>
          <p:cNvPr id="30731" name="Text Box 1035"/>
          <p:cNvSpPr txBox="1">
            <a:spLocks noChangeArrowheads="1"/>
          </p:cNvSpPr>
          <p:nvPr/>
        </p:nvSpPr>
        <p:spPr bwMode="auto">
          <a:xfrm>
            <a:off x="212725" y="1981201"/>
            <a:ext cx="8379089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006600"/>
                </a:solidFill>
                <a:latin typeface="Arial Black" panose="020B0A04020102020204" pitchFamily="34" charset="0"/>
              </a:rPr>
              <a:t>CREATION  </a:t>
            </a:r>
            <a:r>
              <a:rPr lang="en-US" altLang="en-US" sz="1400">
                <a:latin typeface="Arial Black" panose="020B0A04020102020204" pitchFamily="34" charset="0"/>
              </a:rPr>
              <a:t>             ABRAHAM</a:t>
            </a:r>
            <a:r>
              <a:rPr lang="en-US" altLang="en-US" sz="1400">
                <a:solidFill>
                  <a:schemeClr val="accent2"/>
                </a:solidFill>
                <a:latin typeface="Arial Black" panose="020B0A04020102020204" pitchFamily="34" charset="0"/>
              </a:rPr>
              <a:t>  </a:t>
            </a:r>
            <a:r>
              <a:rPr lang="en-US" altLang="en-US" sz="1400">
                <a:latin typeface="Arial Black" panose="020B0A04020102020204" pitchFamily="34" charset="0"/>
              </a:rPr>
              <a:t>      </a:t>
            </a:r>
            <a:r>
              <a:rPr lang="en-US" altLang="en-US" sz="1200">
                <a:latin typeface="Arial Black" panose="020B0A04020102020204" pitchFamily="34" charset="0"/>
              </a:rPr>
              <a:t> </a:t>
            </a:r>
            <a:r>
              <a:rPr lang="en-US" altLang="en-US" sz="1200">
                <a:solidFill>
                  <a:srgbClr val="0000FF"/>
                </a:solidFill>
                <a:latin typeface="Arial Black" panose="020B0A04020102020204" pitchFamily="34" charset="0"/>
              </a:rPr>
              <a:t>Israel</a:t>
            </a:r>
            <a:r>
              <a:rPr lang="en-US" altLang="en-US" sz="1200">
                <a:latin typeface="Arial Black" panose="020B0A04020102020204" pitchFamily="34" charset="0"/>
              </a:rPr>
              <a:t>   </a:t>
            </a:r>
            <a:r>
              <a:rPr lang="en-US" altLang="en-US" sz="1400">
                <a:latin typeface="Arial Black" panose="020B0A04020102020204" pitchFamily="34" charset="0"/>
              </a:rPr>
              <a:t>              </a:t>
            </a:r>
            <a:r>
              <a:rPr lang="en-US" altLang="en-US" sz="1400">
                <a:solidFill>
                  <a:srgbClr val="660066"/>
                </a:solidFill>
                <a:latin typeface="Arial Black" panose="020B0A04020102020204" pitchFamily="34" charset="0"/>
              </a:rPr>
              <a:t>JESUS /</a:t>
            </a:r>
            <a:r>
              <a:rPr lang="en-US" altLang="en-US" sz="1400">
                <a:solidFill>
                  <a:srgbClr val="006600"/>
                </a:solidFill>
                <a:latin typeface="Arial Black" panose="020B0A04020102020204" pitchFamily="34" charset="0"/>
              </a:rPr>
              <a:t>                                   </a:t>
            </a:r>
            <a:r>
              <a:rPr lang="en-US" altLang="en-US" sz="1400">
                <a:solidFill>
                  <a:srgbClr val="FF0000"/>
                </a:solidFill>
                <a:latin typeface="Arial Black" panose="020B0A04020102020204" pitchFamily="34" charset="0"/>
              </a:rPr>
              <a:t>END</a:t>
            </a:r>
          </a:p>
          <a:p>
            <a:r>
              <a:rPr lang="en-US" altLang="en-US" sz="1400">
                <a:solidFill>
                  <a:srgbClr val="006600"/>
                </a:solidFill>
                <a:latin typeface="Arial Black" panose="020B0A04020102020204" pitchFamily="34" charset="0"/>
              </a:rPr>
              <a:t>                                 </a:t>
            </a:r>
            <a:r>
              <a:rPr lang="en-US" altLang="en-US" sz="1400">
                <a:latin typeface="Arial Black" panose="020B0A04020102020204" pitchFamily="34" charset="0"/>
              </a:rPr>
              <a:t> / ISRAEL</a:t>
            </a:r>
            <a:r>
              <a:rPr lang="en-US" altLang="en-US" sz="1400">
                <a:solidFill>
                  <a:schemeClr val="accent2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sz="1400">
                <a:solidFill>
                  <a:srgbClr val="006600"/>
                </a:solidFill>
                <a:latin typeface="Arial Black" panose="020B0A04020102020204" pitchFamily="34" charset="0"/>
              </a:rPr>
              <a:t>         </a:t>
            </a:r>
            <a:r>
              <a:rPr lang="en-US" altLang="en-US" sz="1200">
                <a:solidFill>
                  <a:srgbClr val="0000FF"/>
                </a:solidFill>
                <a:latin typeface="Arial Black" panose="020B0A04020102020204" pitchFamily="34" charset="0"/>
              </a:rPr>
              <a:t>Enters </a:t>
            </a:r>
            <a:r>
              <a:rPr lang="en-US" altLang="en-US" sz="1400">
                <a:solidFill>
                  <a:srgbClr val="0000FF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sz="1400">
                <a:solidFill>
                  <a:schemeClr val="accent2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sz="1400">
                <a:solidFill>
                  <a:srgbClr val="006600"/>
                </a:solidFill>
                <a:latin typeface="Arial Black" panose="020B0A04020102020204" pitchFamily="34" charset="0"/>
              </a:rPr>
              <a:t>            </a:t>
            </a:r>
            <a:r>
              <a:rPr lang="en-US" altLang="en-US" sz="1400">
                <a:solidFill>
                  <a:srgbClr val="660066"/>
                </a:solidFill>
                <a:latin typeface="Arial Black" panose="020B0A04020102020204" pitchFamily="34" charset="0"/>
              </a:rPr>
              <a:t>CHURCH</a:t>
            </a:r>
            <a:r>
              <a:rPr lang="en-US" altLang="en-US" sz="1400">
                <a:solidFill>
                  <a:srgbClr val="CC0099"/>
                </a:solidFill>
                <a:latin typeface="Arial Black" panose="020B0A04020102020204" pitchFamily="34" charset="0"/>
              </a:rPr>
              <a:t>  </a:t>
            </a:r>
          </a:p>
          <a:p>
            <a:r>
              <a:rPr lang="en-US" altLang="en-US" sz="1400">
                <a:solidFill>
                  <a:srgbClr val="CC0099"/>
                </a:solidFill>
                <a:latin typeface="Arial Black" panose="020B0A04020102020204" pitchFamily="34" charset="0"/>
              </a:rPr>
              <a:t>                                                          </a:t>
            </a:r>
            <a:r>
              <a:rPr lang="en-US" altLang="en-US" sz="1200">
                <a:solidFill>
                  <a:srgbClr val="0000FF"/>
                </a:solidFill>
                <a:latin typeface="Arial Black" panose="020B0A04020102020204" pitchFamily="34" charset="0"/>
              </a:rPr>
              <a:t>Canaan</a:t>
            </a:r>
          </a:p>
          <a:p>
            <a:r>
              <a:rPr lang="en-US" altLang="en-US" sz="1200">
                <a:solidFill>
                  <a:srgbClr val="0000FF"/>
                </a:solidFill>
                <a:latin typeface="Arial Black" panose="020B0A04020102020204" pitchFamily="34" charset="0"/>
              </a:rPr>
              <a:t>                                                             (</a:t>
            </a:r>
            <a:r>
              <a:rPr lang="en-US" altLang="en-US" sz="1000">
                <a:solidFill>
                  <a:srgbClr val="0000FF"/>
                </a:solidFill>
                <a:latin typeface="Arial Black" panose="020B0A04020102020204" pitchFamily="34" charset="0"/>
              </a:rPr>
              <a:t>Jubilee Cycle Begins)</a:t>
            </a:r>
          </a:p>
          <a:p>
            <a:r>
              <a:rPr lang="en-US" altLang="en-US" sz="1200">
                <a:solidFill>
                  <a:srgbClr val="0000FF"/>
                </a:solidFill>
                <a:latin typeface="Arial Black" panose="020B0A04020102020204" pitchFamily="34" charset="0"/>
              </a:rPr>
              <a:t>                                                   </a:t>
            </a:r>
            <a:r>
              <a:rPr lang="en-US" altLang="en-US" sz="1400">
                <a:solidFill>
                  <a:schemeClr val="accent2"/>
                </a:solidFill>
                <a:latin typeface="Arial Black" panose="020B0A04020102020204" pitchFamily="34" charset="0"/>
              </a:rPr>
              <a:t>  </a:t>
            </a:r>
            <a:r>
              <a:rPr lang="en-US" altLang="en-US" sz="1400">
                <a:solidFill>
                  <a:srgbClr val="CC0099"/>
                </a:solidFill>
                <a:latin typeface="Arial Black" panose="020B0A04020102020204" pitchFamily="34" charset="0"/>
              </a:rPr>
              <a:t>                        </a:t>
            </a:r>
            <a:endParaRPr lang="en-US" altLang="en-US" sz="140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0732" name="Text Box 1036"/>
          <p:cNvSpPr txBox="1">
            <a:spLocks noChangeArrowheads="1"/>
          </p:cNvSpPr>
          <p:nvPr/>
        </p:nvSpPr>
        <p:spPr bwMode="auto">
          <a:xfrm>
            <a:off x="5410200" y="3657601"/>
            <a:ext cx="3048000" cy="1215717"/>
          </a:xfrm>
          <a:prstGeom prst="rect">
            <a:avLst/>
          </a:prstGeom>
          <a:solidFill>
            <a:srgbClr val="660066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>
                <a:solidFill>
                  <a:schemeClr val="bg1"/>
                </a:solidFill>
              </a:rPr>
              <a:t>  THE CHURCH AGE: 2,000 Years</a:t>
            </a:r>
          </a:p>
          <a:p>
            <a:endParaRPr lang="en-US" altLang="en-US" sz="400" b="1">
              <a:solidFill>
                <a:schemeClr val="bg1"/>
              </a:solidFill>
            </a:endParaRPr>
          </a:p>
          <a:p>
            <a:r>
              <a:rPr lang="en-US" altLang="en-US" sz="1400" b="1">
                <a:solidFill>
                  <a:schemeClr val="bg1"/>
                </a:solidFill>
              </a:rPr>
              <a:t>- </a:t>
            </a:r>
            <a:r>
              <a:rPr lang="en-US" altLang="en-US" sz="1300" b="1">
                <a:solidFill>
                  <a:schemeClr val="bg1"/>
                </a:solidFill>
              </a:rPr>
              <a:t>JESUS IN THE TOMB 2 DAYS</a:t>
            </a:r>
          </a:p>
          <a:p>
            <a:r>
              <a:rPr lang="en-US" altLang="en-US" sz="1300" b="1">
                <a:solidFill>
                  <a:schemeClr val="bg1"/>
                </a:solidFill>
              </a:rPr>
              <a:t>   RESURRECTED ON 3</a:t>
            </a:r>
            <a:r>
              <a:rPr lang="en-US" altLang="en-US" sz="1300" b="1" baseline="30000">
                <a:solidFill>
                  <a:schemeClr val="bg1"/>
                </a:solidFill>
              </a:rPr>
              <a:t>rd</a:t>
            </a:r>
            <a:r>
              <a:rPr lang="en-US" altLang="en-US" sz="1300" b="1">
                <a:solidFill>
                  <a:schemeClr val="bg1"/>
                </a:solidFill>
              </a:rPr>
              <a:t> DAY</a:t>
            </a:r>
          </a:p>
          <a:p>
            <a:endParaRPr lang="en-US" altLang="en-US" sz="200" b="1">
              <a:solidFill>
                <a:schemeClr val="bg1"/>
              </a:solidFill>
            </a:endParaRPr>
          </a:p>
          <a:p>
            <a:r>
              <a:rPr lang="en-US" altLang="en-US" sz="1300" b="1">
                <a:solidFill>
                  <a:schemeClr val="bg1"/>
                </a:solidFill>
              </a:rPr>
              <a:t>- 2000 CU. FEET IN THE </a:t>
            </a:r>
          </a:p>
          <a:p>
            <a:r>
              <a:rPr lang="en-US" altLang="en-US" sz="1300" b="1">
                <a:solidFill>
                  <a:schemeClr val="bg1"/>
                </a:solidFill>
              </a:rPr>
              <a:t>  TABERNACLE HOLY PLACE</a:t>
            </a:r>
          </a:p>
        </p:txBody>
      </p:sp>
      <p:sp>
        <p:nvSpPr>
          <p:cNvPr id="30733" name="AutoShape 1037"/>
          <p:cNvSpPr>
            <a:spLocks noChangeArrowheads="1"/>
          </p:cNvSpPr>
          <p:nvPr/>
        </p:nvSpPr>
        <p:spPr bwMode="auto">
          <a:xfrm rot="-10799773">
            <a:off x="3781425" y="1066800"/>
            <a:ext cx="381000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solidFill>
                <a:srgbClr val="010000"/>
              </a:solidFill>
            </a:endParaRPr>
          </a:p>
        </p:txBody>
      </p:sp>
      <p:sp>
        <p:nvSpPr>
          <p:cNvPr id="30734" name="Text Box 1038"/>
          <p:cNvSpPr txBox="1">
            <a:spLocks noChangeArrowheads="1"/>
          </p:cNvSpPr>
          <p:nvPr/>
        </p:nvSpPr>
        <p:spPr bwMode="auto">
          <a:xfrm>
            <a:off x="2438402" y="1676400"/>
            <a:ext cx="8002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u="sng">
                <a:latin typeface="Arial Black" panose="020B0A04020102020204" pitchFamily="34" charset="0"/>
              </a:rPr>
              <a:t>2000</a:t>
            </a:r>
          </a:p>
        </p:txBody>
      </p:sp>
      <p:sp>
        <p:nvSpPr>
          <p:cNvPr id="30735" name="Text Box 1039"/>
          <p:cNvSpPr txBox="1">
            <a:spLocks noChangeArrowheads="1"/>
          </p:cNvSpPr>
          <p:nvPr/>
        </p:nvSpPr>
        <p:spPr bwMode="auto">
          <a:xfrm>
            <a:off x="3505200" y="1676400"/>
            <a:ext cx="89159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0000FF"/>
                </a:solidFill>
                <a:latin typeface="Arial Black" panose="020B0A04020102020204" pitchFamily="34" charset="0"/>
              </a:rPr>
              <a:t>  ???? </a:t>
            </a:r>
          </a:p>
        </p:txBody>
      </p:sp>
      <p:sp>
        <p:nvSpPr>
          <p:cNvPr id="30736" name="Text Box 1040"/>
          <p:cNvSpPr txBox="1">
            <a:spLocks noChangeArrowheads="1"/>
          </p:cNvSpPr>
          <p:nvPr/>
        </p:nvSpPr>
        <p:spPr bwMode="auto">
          <a:xfrm>
            <a:off x="4211638" y="5324476"/>
            <a:ext cx="4265612" cy="861774"/>
          </a:xfrm>
          <a:prstGeom prst="rect">
            <a:avLst/>
          </a:prstGeom>
          <a:solidFill>
            <a:srgbClr val="0000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  <a:latin typeface="Arial Black" panose="020B0A04020102020204" pitchFamily="34" charset="0"/>
              </a:rPr>
              <a:t>70 Jubilee Cycles = 3,430 years (70 x 7 x 7) </a:t>
            </a:r>
          </a:p>
          <a:p>
            <a:pPr>
              <a:spcBef>
                <a:spcPct val="50000"/>
              </a:spcBef>
            </a:pPr>
            <a:r>
              <a:rPr lang="en-US" altLang="en-US" sz="1000">
                <a:solidFill>
                  <a:schemeClr val="bg1"/>
                </a:solidFill>
                <a:latin typeface="Arial Black" panose="020B0A04020102020204" pitchFamily="34" charset="0"/>
              </a:rPr>
              <a:t>Beginning of the final 1,000 years -- the great jubilee and celebration with the restoration of the earth to the Garden of Eden state in the Kingdom Age.</a:t>
            </a:r>
          </a:p>
          <a:p>
            <a:pPr>
              <a:spcBef>
                <a:spcPct val="50000"/>
              </a:spcBef>
            </a:pPr>
            <a:endParaRPr lang="en-US" altLang="en-US" sz="200">
              <a:solidFill>
                <a:schemeClr val="accent2"/>
              </a:solidFill>
              <a:latin typeface="Arial Black" panose="020B0A04020102020204" pitchFamily="34" charset="0"/>
            </a:endParaRPr>
          </a:p>
        </p:txBody>
      </p:sp>
      <p:sp>
        <p:nvSpPr>
          <p:cNvPr id="30737" name="Text Box 1041"/>
          <p:cNvSpPr txBox="1">
            <a:spLocks noChangeArrowheads="1"/>
          </p:cNvSpPr>
          <p:nvPr/>
        </p:nvSpPr>
        <p:spPr bwMode="auto">
          <a:xfrm>
            <a:off x="609600" y="6400800"/>
            <a:ext cx="7848600" cy="338554"/>
          </a:xfrm>
          <a:prstGeom prst="rect">
            <a:avLst/>
          </a:prstGeom>
          <a:solidFill>
            <a:srgbClr val="0066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>
                <a:solidFill>
                  <a:schemeClr val="bg1"/>
                </a:solidFill>
                <a:latin typeface="Arial Black" panose="020B0A04020102020204" pitchFamily="34" charset="0"/>
              </a:rPr>
              <a:t> 6,000 Years  -  Man’s Day  -  Man’s Number is 6  -  God’s number is 7  </a:t>
            </a:r>
          </a:p>
        </p:txBody>
      </p:sp>
      <p:sp>
        <p:nvSpPr>
          <p:cNvPr id="30738" name="Text Box 1042"/>
          <p:cNvSpPr txBox="1">
            <a:spLocks noChangeArrowheads="1"/>
          </p:cNvSpPr>
          <p:nvPr/>
        </p:nvSpPr>
        <p:spPr bwMode="auto">
          <a:xfrm>
            <a:off x="8610601" y="1671638"/>
            <a:ext cx="395288" cy="5016758"/>
          </a:xfrm>
          <a:prstGeom prst="rect">
            <a:avLst/>
          </a:prstGeom>
          <a:solidFill>
            <a:srgbClr val="FF0000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lang="en-US" altLang="en-US" sz="2000">
                <a:solidFill>
                  <a:schemeClr val="bg1"/>
                </a:solidFill>
                <a:latin typeface="Arial Black" panose="020B0A04020102020204" pitchFamily="34" charset="0"/>
              </a:rPr>
              <a:t>R</a:t>
            </a:r>
          </a:p>
          <a:p>
            <a:endParaRPr lang="en-US" altLang="en-US" sz="200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r>
              <a:rPr lang="en-US" altLang="en-US" sz="2000">
                <a:solidFill>
                  <a:schemeClr val="bg1"/>
                </a:solidFill>
                <a:latin typeface="Arial Black" panose="020B0A04020102020204" pitchFamily="34" charset="0"/>
              </a:rPr>
              <a:t>A</a:t>
            </a:r>
          </a:p>
          <a:p>
            <a:endParaRPr lang="en-US" altLang="en-US" sz="200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r>
              <a:rPr lang="en-US" altLang="en-US" sz="2000">
                <a:solidFill>
                  <a:schemeClr val="bg1"/>
                </a:solidFill>
                <a:latin typeface="Arial Black" panose="020B0A04020102020204" pitchFamily="34" charset="0"/>
              </a:rPr>
              <a:t>P</a:t>
            </a:r>
          </a:p>
          <a:p>
            <a:endParaRPr lang="en-US" altLang="en-US" sz="200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r>
              <a:rPr lang="en-US" altLang="en-US" sz="2000">
                <a:solidFill>
                  <a:schemeClr val="bg1"/>
                </a:solidFill>
                <a:latin typeface="Arial Black" panose="020B0A04020102020204" pitchFamily="34" charset="0"/>
              </a:rPr>
              <a:t>T</a:t>
            </a:r>
          </a:p>
          <a:p>
            <a:endParaRPr lang="en-US" altLang="en-US" sz="200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r>
              <a:rPr lang="en-US" altLang="en-US" sz="2000">
                <a:solidFill>
                  <a:schemeClr val="bg1"/>
                </a:solidFill>
                <a:latin typeface="Arial Black" panose="020B0A04020102020204" pitchFamily="34" charset="0"/>
              </a:rPr>
              <a:t>U</a:t>
            </a:r>
          </a:p>
          <a:p>
            <a:endParaRPr lang="en-US" altLang="en-US" sz="200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r>
              <a:rPr lang="en-US" altLang="en-US" sz="2000">
                <a:solidFill>
                  <a:schemeClr val="bg1"/>
                </a:solidFill>
                <a:latin typeface="Arial Black" panose="020B0A04020102020204" pitchFamily="34" charset="0"/>
              </a:rPr>
              <a:t>R</a:t>
            </a:r>
          </a:p>
          <a:p>
            <a:endParaRPr lang="en-US" altLang="en-US" sz="200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r>
              <a:rPr lang="en-US" altLang="en-US" sz="2000">
                <a:solidFill>
                  <a:schemeClr val="bg1"/>
                </a:solidFill>
                <a:latin typeface="Arial Black" panose="020B0A04020102020204" pitchFamily="34" charset="0"/>
              </a:rPr>
              <a:t>E</a:t>
            </a:r>
            <a:endParaRPr lang="en-US" altLang="en-US" sz="180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endParaRPr lang="en-US" altLang="en-US" sz="180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endParaRPr lang="en-US" altLang="en-US" sz="180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0739" name="Text Box 1043"/>
          <p:cNvSpPr txBox="1">
            <a:spLocks noChangeArrowheads="1"/>
          </p:cNvSpPr>
          <p:nvPr/>
        </p:nvSpPr>
        <p:spPr bwMode="auto">
          <a:xfrm>
            <a:off x="8291513" y="381000"/>
            <a:ext cx="31290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chemeClr val="bg1"/>
                </a:solidFill>
                <a:latin typeface="Arial Black" panose="020B0A04020102020204" pitchFamily="34" charset="0"/>
              </a:rPr>
              <a:t>T</a:t>
            </a:r>
          </a:p>
          <a:p>
            <a:r>
              <a:rPr lang="en-US" altLang="en-US" sz="1200">
                <a:solidFill>
                  <a:schemeClr val="bg1"/>
                </a:solidFill>
                <a:latin typeface="Arial Black" panose="020B0A04020102020204" pitchFamily="34" charset="0"/>
              </a:rPr>
              <a:t>O</a:t>
            </a:r>
          </a:p>
          <a:p>
            <a:r>
              <a:rPr lang="en-US" altLang="en-US" sz="1200">
                <a:solidFill>
                  <a:schemeClr val="bg1"/>
                </a:solidFill>
                <a:latin typeface="Arial Black" panose="020B0A04020102020204" pitchFamily="34" charset="0"/>
              </a:rPr>
              <a:t>D</a:t>
            </a:r>
          </a:p>
          <a:p>
            <a:r>
              <a:rPr lang="en-US" altLang="en-US" sz="1200">
                <a:solidFill>
                  <a:schemeClr val="bg1"/>
                </a:solidFill>
                <a:latin typeface="Arial Black" panose="020B0A04020102020204" pitchFamily="34" charset="0"/>
              </a:rPr>
              <a:t>A</a:t>
            </a:r>
          </a:p>
          <a:p>
            <a:r>
              <a:rPr lang="en-US" altLang="en-US" sz="1200">
                <a:solidFill>
                  <a:schemeClr val="bg1"/>
                </a:solidFill>
                <a:latin typeface="Arial Black" panose="020B0A04020102020204" pitchFamily="34" charset="0"/>
              </a:rPr>
              <a:t>Y</a:t>
            </a:r>
          </a:p>
        </p:txBody>
      </p:sp>
      <p:sp>
        <p:nvSpPr>
          <p:cNvPr id="30740" name="Text Box 1044"/>
          <p:cNvSpPr txBox="1">
            <a:spLocks noChangeArrowheads="1"/>
          </p:cNvSpPr>
          <p:nvPr/>
        </p:nvSpPr>
        <p:spPr bwMode="auto">
          <a:xfrm>
            <a:off x="76201" y="6172200"/>
            <a:ext cx="5950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>
                <a:solidFill>
                  <a:srgbClr val="006600"/>
                </a:solidFill>
                <a:latin typeface="Arial Black" panose="020B0A04020102020204" pitchFamily="34" charset="0"/>
              </a:rPr>
              <a:t>1.</a:t>
            </a:r>
          </a:p>
        </p:txBody>
      </p:sp>
      <p:sp>
        <p:nvSpPr>
          <p:cNvPr id="30741" name="Text Box 1045"/>
          <p:cNvSpPr txBox="1">
            <a:spLocks noChangeArrowheads="1"/>
          </p:cNvSpPr>
          <p:nvPr/>
        </p:nvSpPr>
        <p:spPr bwMode="auto">
          <a:xfrm>
            <a:off x="3516314" y="5430839"/>
            <a:ext cx="5950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>
                <a:solidFill>
                  <a:schemeClr val="accent2"/>
                </a:solidFill>
                <a:latin typeface="Arial Black" panose="020B0A04020102020204" pitchFamily="34" charset="0"/>
              </a:rPr>
              <a:t>2.</a:t>
            </a:r>
          </a:p>
        </p:txBody>
      </p:sp>
      <p:sp>
        <p:nvSpPr>
          <p:cNvPr id="30742" name="Text Box 1046"/>
          <p:cNvSpPr txBox="1">
            <a:spLocks noChangeArrowheads="1"/>
          </p:cNvSpPr>
          <p:nvPr/>
        </p:nvSpPr>
        <p:spPr bwMode="auto">
          <a:xfrm>
            <a:off x="4724401" y="3992564"/>
            <a:ext cx="5950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>
                <a:solidFill>
                  <a:srgbClr val="660066"/>
                </a:solidFill>
                <a:latin typeface="Arial Black" panose="020B0A04020102020204" pitchFamily="34" charset="0"/>
              </a:rPr>
              <a:t>3.</a:t>
            </a:r>
          </a:p>
        </p:txBody>
      </p:sp>
      <p:sp>
        <p:nvSpPr>
          <p:cNvPr id="30743" name="Oval 1047" descr="White marble"/>
          <p:cNvSpPr>
            <a:spLocks noChangeArrowheads="1"/>
          </p:cNvSpPr>
          <p:nvPr/>
        </p:nvSpPr>
        <p:spPr bwMode="auto">
          <a:xfrm>
            <a:off x="609600" y="2895600"/>
            <a:ext cx="2209800" cy="2209800"/>
          </a:xfrm>
          <a:prstGeom prst="ellipse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30744" name="Line 1048"/>
          <p:cNvSpPr>
            <a:spLocks noChangeShapeType="1"/>
          </p:cNvSpPr>
          <p:nvPr/>
        </p:nvSpPr>
        <p:spPr bwMode="auto">
          <a:xfrm flipV="1">
            <a:off x="1676400" y="3429000"/>
            <a:ext cx="0" cy="609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diamond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5" name="Text Box 1049"/>
          <p:cNvSpPr txBox="1">
            <a:spLocks noChangeArrowheads="1"/>
          </p:cNvSpPr>
          <p:nvPr/>
        </p:nvSpPr>
        <p:spPr bwMode="auto">
          <a:xfrm>
            <a:off x="2498725" y="3706815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30746" name="Text Box 1050"/>
          <p:cNvSpPr txBox="1">
            <a:spLocks noChangeArrowheads="1"/>
          </p:cNvSpPr>
          <p:nvPr/>
        </p:nvSpPr>
        <p:spPr bwMode="auto">
          <a:xfrm>
            <a:off x="1524000" y="4724402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  <a:latin typeface="Arial Black" panose="020B0A04020102020204" pitchFamily="34" charset="0"/>
              </a:rPr>
              <a:t>6</a:t>
            </a:r>
          </a:p>
        </p:txBody>
      </p:sp>
      <p:sp>
        <p:nvSpPr>
          <p:cNvPr id="30747" name="Text Box 1051"/>
          <p:cNvSpPr txBox="1">
            <a:spLocks noChangeArrowheads="1"/>
          </p:cNvSpPr>
          <p:nvPr/>
        </p:nvSpPr>
        <p:spPr bwMode="auto">
          <a:xfrm>
            <a:off x="533400" y="3810002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  <a:latin typeface="Arial Black" panose="020B0A04020102020204" pitchFamily="34" charset="0"/>
              </a:rPr>
              <a:t>9</a:t>
            </a:r>
          </a:p>
        </p:txBody>
      </p:sp>
      <p:sp>
        <p:nvSpPr>
          <p:cNvPr id="30748" name="Text Box 1052"/>
          <p:cNvSpPr txBox="1">
            <a:spLocks noChangeArrowheads="1"/>
          </p:cNvSpPr>
          <p:nvPr/>
        </p:nvSpPr>
        <p:spPr bwMode="auto">
          <a:xfrm>
            <a:off x="565150" y="5149850"/>
            <a:ext cx="202735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>
                <a:latin typeface="Arial Black" panose="020B0A04020102020204" pitchFamily="34" charset="0"/>
              </a:rPr>
              <a:t>        </a:t>
            </a:r>
            <a:r>
              <a:rPr lang="en-US" altLang="en-US" sz="1800">
                <a:solidFill>
                  <a:srgbClr val="FF0000"/>
                </a:solidFill>
                <a:latin typeface="Arial Black" panose="020B0A04020102020204" pitchFamily="34" charset="0"/>
              </a:rPr>
              <a:t>GOD’S</a:t>
            </a:r>
          </a:p>
          <a:p>
            <a:r>
              <a:rPr lang="en-US" altLang="en-US" sz="1800">
                <a:solidFill>
                  <a:srgbClr val="FF0000"/>
                </a:solidFill>
                <a:latin typeface="Arial Black" panose="020B0A04020102020204" pitchFamily="34" charset="0"/>
              </a:rPr>
              <a:t>    PROPHETIC</a:t>
            </a:r>
          </a:p>
          <a:p>
            <a:r>
              <a:rPr lang="en-US" altLang="en-US" sz="1800">
                <a:solidFill>
                  <a:srgbClr val="FF0000"/>
                </a:solidFill>
                <a:latin typeface="Arial Black" panose="020B0A04020102020204" pitchFamily="34" charset="0"/>
              </a:rPr>
              <a:t>   TIME CLOCK</a:t>
            </a:r>
          </a:p>
        </p:txBody>
      </p:sp>
      <p:sp>
        <p:nvSpPr>
          <p:cNvPr id="30749" name="Text Box 1053"/>
          <p:cNvSpPr txBox="1">
            <a:spLocks noChangeArrowheads="1"/>
          </p:cNvSpPr>
          <p:nvPr/>
        </p:nvSpPr>
        <p:spPr bwMode="auto">
          <a:xfrm>
            <a:off x="1390651" y="2819402"/>
            <a:ext cx="5950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  <a:latin typeface="Arial Black" panose="020B0A04020102020204" pitchFamily="34" charset="0"/>
              </a:rPr>
              <a:t>12</a:t>
            </a:r>
          </a:p>
        </p:txBody>
      </p:sp>
      <p:sp>
        <p:nvSpPr>
          <p:cNvPr id="30750" name="Line 1054"/>
          <p:cNvSpPr>
            <a:spLocks noChangeShapeType="1"/>
          </p:cNvSpPr>
          <p:nvPr/>
        </p:nvSpPr>
        <p:spPr bwMode="auto">
          <a:xfrm flipH="1" flipV="1">
            <a:off x="1524000" y="3048000"/>
            <a:ext cx="152400" cy="914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1" name="Text Box 1055"/>
          <p:cNvSpPr txBox="1">
            <a:spLocks noChangeArrowheads="1"/>
          </p:cNvSpPr>
          <p:nvPr/>
        </p:nvSpPr>
        <p:spPr bwMode="auto">
          <a:xfrm>
            <a:off x="8153400" y="3100388"/>
            <a:ext cx="304800" cy="369332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0752" name="Text Box 1056"/>
          <p:cNvSpPr txBox="1">
            <a:spLocks noChangeArrowheads="1"/>
          </p:cNvSpPr>
          <p:nvPr/>
        </p:nvSpPr>
        <p:spPr bwMode="auto">
          <a:xfrm>
            <a:off x="5791201" y="3001964"/>
            <a:ext cx="5950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>
                <a:solidFill>
                  <a:srgbClr val="FF0000"/>
                </a:solidFill>
                <a:latin typeface="Arial Black" panose="020B0A04020102020204" pitchFamily="34" charset="0"/>
              </a:rPr>
              <a:t>4.</a:t>
            </a:r>
          </a:p>
        </p:txBody>
      </p:sp>
      <p:sp>
        <p:nvSpPr>
          <p:cNvPr id="30753" name="Rectangle 1057"/>
          <p:cNvSpPr>
            <a:spLocks noChangeArrowheads="1"/>
          </p:cNvSpPr>
          <p:nvPr/>
        </p:nvSpPr>
        <p:spPr bwMode="auto">
          <a:xfrm>
            <a:off x="6324600" y="3032127"/>
            <a:ext cx="1676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200" b="1">
                <a:solidFill>
                  <a:srgbClr val="FF0000"/>
                </a:solidFill>
              </a:rPr>
              <a:t>  THE NATION OF ISRAEL RESTORED</a:t>
            </a:r>
          </a:p>
        </p:txBody>
      </p:sp>
      <p:sp>
        <p:nvSpPr>
          <p:cNvPr id="30754" name="Text Box 1058"/>
          <p:cNvSpPr txBox="1">
            <a:spLocks noChangeArrowheads="1"/>
          </p:cNvSpPr>
          <p:nvPr/>
        </p:nvSpPr>
        <p:spPr bwMode="auto">
          <a:xfrm>
            <a:off x="6248401" y="2392364"/>
            <a:ext cx="5950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>
                <a:solidFill>
                  <a:srgbClr val="006600"/>
                </a:solidFill>
                <a:latin typeface="Arial Black" panose="020B0A04020102020204" pitchFamily="34" charset="0"/>
              </a:rPr>
              <a:t>5.</a:t>
            </a:r>
          </a:p>
        </p:txBody>
      </p:sp>
      <p:sp>
        <p:nvSpPr>
          <p:cNvPr id="30755" name="Rectangle 1059"/>
          <p:cNvSpPr>
            <a:spLocks noChangeArrowheads="1"/>
          </p:cNvSpPr>
          <p:nvPr/>
        </p:nvSpPr>
        <p:spPr bwMode="auto">
          <a:xfrm>
            <a:off x="6629400" y="2422527"/>
            <a:ext cx="1600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200" b="1">
                <a:solidFill>
                  <a:srgbClr val="006600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sz="1200" b="1">
                <a:solidFill>
                  <a:srgbClr val="006600"/>
                </a:solidFill>
              </a:rPr>
              <a:t> THE 5</a:t>
            </a:r>
            <a:r>
              <a:rPr lang="en-US" altLang="en-US" sz="1200" b="1" baseline="30000">
                <a:solidFill>
                  <a:srgbClr val="006600"/>
                </a:solidFill>
              </a:rPr>
              <a:t>TH</a:t>
            </a:r>
            <a:r>
              <a:rPr lang="en-US" altLang="en-US" sz="1200" b="1">
                <a:solidFill>
                  <a:srgbClr val="006600"/>
                </a:solidFill>
              </a:rPr>
              <a:t> WORLD           </a:t>
            </a:r>
            <a:r>
              <a:rPr lang="en-US" altLang="en-US" sz="118" b="1">
                <a:solidFill>
                  <a:srgbClr val="006600"/>
                </a:solidFill>
              </a:rPr>
              <a:t>.  </a:t>
            </a:r>
            <a:r>
              <a:rPr lang="en-US" altLang="en-US" sz="1200" b="1">
                <a:solidFill>
                  <a:srgbClr val="006600"/>
                </a:solidFill>
              </a:rPr>
              <a:t>       KINGDOM</a:t>
            </a:r>
          </a:p>
        </p:txBody>
      </p:sp>
      <p:sp>
        <p:nvSpPr>
          <p:cNvPr id="30756" name="Text Box 1060"/>
          <p:cNvSpPr txBox="1">
            <a:spLocks noChangeArrowheads="1"/>
          </p:cNvSpPr>
          <p:nvPr/>
        </p:nvSpPr>
        <p:spPr bwMode="auto">
          <a:xfrm>
            <a:off x="8153400" y="2395538"/>
            <a:ext cx="304800" cy="369332"/>
          </a:xfrm>
          <a:prstGeom prst="rect">
            <a:avLst/>
          </a:prstGeom>
          <a:noFill/>
          <a:ln w="57150">
            <a:solidFill>
              <a:srgbClr val="0066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>
                <a:solidFill>
                  <a:srgbClr val="006600"/>
                </a:solidFill>
              </a:rPr>
              <a:t>5</a:t>
            </a:r>
          </a:p>
        </p:txBody>
      </p:sp>
    </p:spTree>
  </p:cSld>
  <p:clrMapOvr>
    <a:masterClrMapping/>
  </p:clrMapOvr>
  <p:transition spd="slow">
    <p:checker/>
    <p:sndAc>
      <p:stSnd>
        <p:snd r:embed="rId3" name="REMINDER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Oval 2"/>
          <p:cNvSpPr>
            <a:spLocks noChangeArrowheads="1"/>
          </p:cNvSpPr>
          <p:nvPr/>
        </p:nvSpPr>
        <p:spPr bwMode="auto">
          <a:xfrm>
            <a:off x="1447800" y="173039"/>
            <a:ext cx="7620000" cy="335279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2000" dirty="0">
              <a:latin typeface="Arial Black" panose="020B0A04020102020204" pitchFamily="34" charset="0"/>
            </a:endParaRPr>
          </a:p>
          <a:p>
            <a:pPr algn="ctr"/>
            <a:endParaRPr lang="en-US" altLang="en-US" sz="2000" dirty="0">
              <a:latin typeface="Arial Black" panose="020B0A04020102020204" pitchFamily="34" charset="0"/>
            </a:endParaRPr>
          </a:p>
          <a:p>
            <a:pPr algn="ctr"/>
            <a:r>
              <a:rPr lang="en-US" altLang="en-US" sz="3600" u="sng" dirty="0">
                <a:solidFill>
                  <a:schemeClr val="accent2"/>
                </a:solidFill>
                <a:latin typeface="Arial Black" panose="020B0A04020102020204" pitchFamily="34" charset="0"/>
              </a:rPr>
              <a:t>GOD IS A SPIRIT</a:t>
            </a:r>
            <a:endParaRPr lang="en-US" altLang="en-US" sz="3200" dirty="0">
              <a:solidFill>
                <a:schemeClr val="accent2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altLang="en-US" sz="2000" dirty="0">
                <a:solidFill>
                  <a:schemeClr val="accent2"/>
                </a:solidFill>
                <a:latin typeface="Arial Black" panose="020B0A04020102020204" pitchFamily="34" charset="0"/>
              </a:rPr>
              <a:t>GOD FILLS ALL SPACE,  ALL OF THE</a:t>
            </a:r>
          </a:p>
          <a:p>
            <a:pPr algn="ctr"/>
            <a:r>
              <a:rPr lang="en-US" altLang="en-US" sz="2000" dirty="0">
                <a:solidFill>
                  <a:schemeClr val="accent2"/>
                </a:solidFill>
                <a:latin typeface="Arial Black" panose="020B0A04020102020204" pitchFamily="34" charset="0"/>
              </a:rPr>
              <a:t>UNIVERSE AND BEYOND,  ALL OF HEAVEN,</a:t>
            </a:r>
          </a:p>
          <a:p>
            <a:pPr algn="ctr"/>
            <a:r>
              <a:rPr lang="en-US" altLang="en-US" sz="2000" dirty="0">
                <a:solidFill>
                  <a:schemeClr val="accent2"/>
                </a:solidFill>
                <a:latin typeface="Arial Black" panose="020B0A04020102020204" pitchFamily="34" charset="0"/>
              </a:rPr>
              <a:t>EVEN ALL OF HELL.   HE IS EVERYWHERE.</a:t>
            </a:r>
          </a:p>
          <a:p>
            <a:pPr algn="ctr"/>
            <a:r>
              <a:rPr lang="en-US" altLang="en-US" sz="2000" dirty="0">
                <a:solidFill>
                  <a:schemeClr val="accent2"/>
                </a:solidFill>
                <a:latin typeface="Arial Black" panose="020B0A04020102020204" pitchFamily="34" charset="0"/>
              </a:rPr>
              <a:t>THERE IS NO PLACE THAT THE SPIRIT OF</a:t>
            </a:r>
          </a:p>
          <a:p>
            <a:pPr algn="ctr"/>
            <a:r>
              <a:rPr lang="en-US" altLang="en-US" sz="2000" dirty="0">
                <a:solidFill>
                  <a:schemeClr val="accent2"/>
                </a:solidFill>
                <a:latin typeface="Arial Black" panose="020B0A04020102020204" pitchFamily="34" charset="0"/>
              </a:rPr>
              <a:t> GOD IS NOT PRESENT</a:t>
            </a:r>
          </a:p>
          <a:p>
            <a:pPr algn="ctr"/>
            <a:endParaRPr lang="en-US" altLang="en-US" sz="800" b="1" dirty="0">
              <a:solidFill>
                <a:schemeClr val="accent2"/>
              </a:solidFill>
            </a:endParaRPr>
          </a:p>
          <a:p>
            <a:pPr algn="ctr"/>
            <a:r>
              <a:rPr lang="en-US" altLang="en-US" sz="1300" dirty="0">
                <a:solidFill>
                  <a:schemeClr val="accent2"/>
                </a:solidFill>
              </a:rPr>
              <a:t>Ps 139:7-10  Whither shall I go from thy Spirit? or whither shall I flee from thy presence?</a:t>
            </a:r>
          </a:p>
          <a:p>
            <a:pPr algn="ctr"/>
            <a:r>
              <a:rPr lang="en-US" altLang="en-US" sz="1300" dirty="0">
                <a:solidFill>
                  <a:schemeClr val="accent2"/>
                </a:solidFill>
              </a:rPr>
              <a:t>If I ascend up into heaven, thou art there: if I make my bed in hell, behold, thou art there.</a:t>
            </a:r>
          </a:p>
          <a:p>
            <a:pPr algn="ctr"/>
            <a:r>
              <a:rPr lang="en-US" altLang="en-US" sz="1300" dirty="0">
                <a:solidFill>
                  <a:schemeClr val="accent2"/>
                </a:solidFill>
              </a:rPr>
              <a:t>If I take the wings of the morning, and dwell in the uttermost parts of the sea;</a:t>
            </a:r>
          </a:p>
          <a:p>
            <a:pPr algn="ctr"/>
            <a:r>
              <a:rPr lang="en-US" altLang="en-US" sz="1300" dirty="0">
                <a:solidFill>
                  <a:schemeClr val="accent2"/>
                </a:solidFill>
              </a:rPr>
              <a:t>Even there shall thy hand lead me, and thy right hand shall hold me.</a:t>
            </a:r>
          </a:p>
          <a:p>
            <a:pPr algn="ctr"/>
            <a:endParaRPr lang="en-US" altLang="en-US" sz="1200" b="1" dirty="0">
              <a:solidFill>
                <a:schemeClr val="accent2"/>
              </a:solidFill>
              <a:latin typeface="Arial Black" panose="020B0A04020102020204" pitchFamily="34" charset="0"/>
            </a:endParaRPr>
          </a:p>
          <a:p>
            <a:pPr algn="ctr"/>
            <a:endParaRPr lang="en-US" altLang="en-US" sz="2000" dirty="0">
              <a:solidFill>
                <a:schemeClr val="accent2"/>
              </a:solidFill>
              <a:latin typeface="Arial Black" panose="020B0A04020102020204" pitchFamily="34" charset="0"/>
            </a:endParaRPr>
          </a:p>
          <a:p>
            <a:pPr algn="ctr"/>
            <a:endParaRPr lang="en-US" altLang="en-US" sz="2000" dirty="0">
              <a:latin typeface="Arial Black" panose="020B0A04020102020204" pitchFamily="34" charset="0"/>
            </a:endParaRPr>
          </a:p>
        </p:txBody>
      </p:sp>
      <p:sp>
        <p:nvSpPr>
          <p:cNvPr id="34820" name="Text Box 3"/>
          <p:cNvSpPr txBox="1">
            <a:spLocks noChangeArrowheads="1"/>
          </p:cNvSpPr>
          <p:nvPr/>
        </p:nvSpPr>
        <p:spPr bwMode="auto">
          <a:xfrm>
            <a:off x="25400" y="201614"/>
            <a:ext cx="2108334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 </a:t>
            </a:r>
            <a:r>
              <a:rPr lang="en-US" altLang="en-US" sz="2200" dirty="0">
                <a:solidFill>
                  <a:schemeClr val="accent2"/>
                </a:solidFill>
                <a:latin typeface="Arial Black" panose="020B0A04020102020204" pitchFamily="34" charset="0"/>
              </a:rPr>
              <a:t>OLD </a:t>
            </a:r>
          </a:p>
          <a:p>
            <a:r>
              <a:rPr lang="en-US" altLang="en-US" sz="2200" u="sng" dirty="0">
                <a:solidFill>
                  <a:schemeClr val="accent2"/>
                </a:solidFill>
                <a:latin typeface="Arial Black" panose="020B0A04020102020204" pitchFamily="34" charset="0"/>
              </a:rPr>
              <a:t>TESTAMENT</a:t>
            </a:r>
            <a:endParaRPr lang="en-US" altLang="en-US" dirty="0">
              <a:solidFill>
                <a:schemeClr val="accent2"/>
              </a:solidFill>
            </a:endParaRPr>
          </a:p>
        </p:txBody>
      </p:sp>
      <p:sp>
        <p:nvSpPr>
          <p:cNvPr id="34821" name="Line 4"/>
          <p:cNvSpPr>
            <a:spLocks noChangeShapeType="1"/>
          </p:cNvSpPr>
          <p:nvPr/>
        </p:nvSpPr>
        <p:spPr bwMode="auto">
          <a:xfrm>
            <a:off x="0" y="36576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Text Box 5"/>
          <p:cNvSpPr txBox="1">
            <a:spLocks noChangeArrowheads="1"/>
          </p:cNvSpPr>
          <p:nvPr/>
        </p:nvSpPr>
        <p:spPr bwMode="auto">
          <a:xfrm>
            <a:off x="1" y="3706813"/>
            <a:ext cx="249872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200">
                <a:solidFill>
                  <a:srgbClr val="CC0000"/>
                </a:solidFill>
                <a:latin typeface="Arial Black" panose="020B0A04020102020204" pitchFamily="34" charset="0"/>
              </a:rPr>
              <a:t>NEW</a:t>
            </a:r>
          </a:p>
          <a:p>
            <a:r>
              <a:rPr lang="en-US" altLang="en-US" sz="2200" u="sng">
                <a:solidFill>
                  <a:srgbClr val="CC0000"/>
                </a:solidFill>
                <a:latin typeface="Arial Black" panose="020B0A04020102020204" pitchFamily="34" charset="0"/>
              </a:rPr>
              <a:t>TESTAMENT</a:t>
            </a:r>
            <a:endParaRPr lang="en-US" altLang="en-US">
              <a:solidFill>
                <a:srgbClr val="CC0000"/>
              </a:solidFill>
              <a:latin typeface="Arial Black" panose="020B0A04020102020204" pitchFamily="34" charset="0"/>
            </a:endParaRPr>
          </a:p>
        </p:txBody>
      </p:sp>
      <p:sp>
        <p:nvSpPr>
          <p:cNvPr id="34823" name="Text Box 6"/>
          <p:cNvSpPr txBox="1">
            <a:spLocks noChangeArrowheads="1"/>
          </p:cNvSpPr>
          <p:nvPr/>
        </p:nvSpPr>
        <p:spPr bwMode="auto">
          <a:xfrm>
            <a:off x="2016126" y="3810001"/>
            <a:ext cx="6899275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 dirty="0">
                <a:solidFill>
                  <a:srgbClr val="CC0000"/>
                </a:solidFill>
                <a:latin typeface="Arial Black" panose="020B0A04020102020204" pitchFamily="34" charset="0"/>
              </a:rPr>
              <a:t>TO ESTABLISH A PERFECT RELATIONSHIP WITH MAN,  </a:t>
            </a:r>
          </a:p>
          <a:p>
            <a:pPr algn="ctr"/>
            <a:r>
              <a:rPr lang="en-US" altLang="en-US" sz="1400" dirty="0">
                <a:solidFill>
                  <a:srgbClr val="CC0000"/>
                </a:solidFill>
                <a:latin typeface="Arial Black" panose="020B0A04020102020204" pitchFamily="34" charset="0"/>
              </a:rPr>
              <a:t>GOD MANIFEST HIMSELF IN TWO WAYS IN THE NEW TESTAMENT.</a:t>
            </a:r>
          </a:p>
          <a:p>
            <a:pPr algn="ctr"/>
            <a:endParaRPr lang="en-US" altLang="en-US" sz="400" dirty="0">
              <a:solidFill>
                <a:srgbClr val="CC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altLang="en-US" sz="1200" dirty="0">
                <a:solidFill>
                  <a:srgbClr val="CC0000"/>
                </a:solidFill>
                <a:latin typeface="Arial Black" panose="020B0A04020102020204" pitchFamily="34" charset="0"/>
              </a:rPr>
              <a:t>(But not both at the same time: The Holy Ghost was not yet given;</a:t>
            </a:r>
          </a:p>
          <a:p>
            <a:pPr algn="ctr"/>
            <a:r>
              <a:rPr lang="en-US" altLang="en-US" sz="1200" dirty="0">
                <a:solidFill>
                  <a:srgbClr val="CC0000"/>
                </a:solidFill>
                <a:latin typeface="Arial Black" panose="020B0A04020102020204" pitchFamily="34" charset="0"/>
              </a:rPr>
              <a:t> because that Jesus was not yet glorified. (John 7:39)</a:t>
            </a:r>
          </a:p>
          <a:p>
            <a:r>
              <a:rPr lang="en-US" altLang="en-US" sz="1200" dirty="0">
                <a:solidFill>
                  <a:srgbClr val="CC0000"/>
                </a:solidFill>
                <a:latin typeface="Arial Black" panose="020B0A04020102020204" pitchFamily="34" charset="0"/>
              </a:rPr>
              <a:t>  </a:t>
            </a:r>
            <a:endParaRPr lang="en-US" altLang="en-US" sz="12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4824" name="Line 7"/>
          <p:cNvSpPr>
            <a:spLocks noChangeShapeType="1"/>
          </p:cNvSpPr>
          <p:nvPr/>
        </p:nvSpPr>
        <p:spPr bwMode="auto">
          <a:xfrm>
            <a:off x="4191000" y="54864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5" name="Oval 8"/>
          <p:cNvSpPr>
            <a:spLocks noChangeArrowheads="1"/>
          </p:cNvSpPr>
          <p:nvPr/>
        </p:nvSpPr>
        <p:spPr bwMode="auto">
          <a:xfrm>
            <a:off x="1830388" y="5715000"/>
            <a:ext cx="19050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 b="1">
                <a:solidFill>
                  <a:srgbClr val="CC0000"/>
                </a:solidFill>
              </a:rPr>
              <a:t>HUMAN BODY</a:t>
            </a:r>
            <a:endParaRPr lang="en-US" altLang="en-US" sz="1400" b="1">
              <a:solidFill>
                <a:srgbClr val="CC0000"/>
              </a:solidFill>
            </a:endParaRPr>
          </a:p>
          <a:p>
            <a:pPr algn="ctr"/>
            <a:r>
              <a:rPr lang="en-US" altLang="en-US" sz="1400" b="1">
                <a:solidFill>
                  <a:srgbClr val="CC0000"/>
                </a:solidFill>
              </a:rPr>
              <a:t>TO SUFFER BLEED</a:t>
            </a:r>
          </a:p>
          <a:p>
            <a:pPr algn="ctr"/>
            <a:r>
              <a:rPr lang="en-US" altLang="en-US" sz="1400" b="1">
                <a:solidFill>
                  <a:srgbClr val="CC0000"/>
                </a:solidFill>
              </a:rPr>
              <a:t>AND DIE</a:t>
            </a:r>
          </a:p>
        </p:txBody>
      </p:sp>
      <p:sp>
        <p:nvSpPr>
          <p:cNvPr id="34826" name="Oval 9"/>
          <p:cNvSpPr>
            <a:spLocks noChangeArrowheads="1"/>
          </p:cNvSpPr>
          <p:nvPr/>
        </p:nvSpPr>
        <p:spPr bwMode="auto">
          <a:xfrm>
            <a:off x="4648200" y="5486400"/>
            <a:ext cx="19050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33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1400"/>
          </a:p>
        </p:txBody>
      </p:sp>
      <p:sp>
        <p:nvSpPr>
          <p:cNvPr id="34827" name="Text Box 10"/>
          <p:cNvSpPr txBox="1">
            <a:spLocks noChangeArrowheads="1"/>
          </p:cNvSpPr>
          <p:nvPr/>
        </p:nvSpPr>
        <p:spPr bwMode="auto">
          <a:xfrm>
            <a:off x="6161592" y="5726113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1400"/>
          </a:p>
          <a:p>
            <a:pPr algn="ctr"/>
            <a:endParaRPr lang="en-US" altLang="en-US" sz="1400"/>
          </a:p>
        </p:txBody>
      </p:sp>
      <p:sp>
        <p:nvSpPr>
          <p:cNvPr id="34828" name="Text Box 11"/>
          <p:cNvSpPr txBox="1">
            <a:spLocks noChangeArrowheads="1"/>
          </p:cNvSpPr>
          <p:nvPr/>
        </p:nvSpPr>
        <p:spPr bwMode="auto">
          <a:xfrm>
            <a:off x="4800600" y="5629276"/>
            <a:ext cx="1752600" cy="55399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 b="1" dirty="0">
                <a:solidFill>
                  <a:srgbClr val="339933"/>
                </a:solidFill>
              </a:rPr>
              <a:t>THE GIFT OF THE</a:t>
            </a:r>
            <a:endParaRPr lang="en-US" altLang="en-US" sz="1600" b="1" dirty="0">
              <a:solidFill>
                <a:srgbClr val="339933"/>
              </a:solidFill>
            </a:endParaRPr>
          </a:p>
          <a:p>
            <a:pPr algn="ctr"/>
            <a:r>
              <a:rPr lang="en-US" altLang="en-US" sz="1600" b="1" dirty="0">
                <a:solidFill>
                  <a:srgbClr val="339933"/>
                </a:solidFill>
              </a:rPr>
              <a:t>HOLY GHOST</a:t>
            </a:r>
            <a:endParaRPr lang="en-US" altLang="en-US" sz="1400" b="1" dirty="0">
              <a:solidFill>
                <a:srgbClr val="339933"/>
              </a:solidFill>
            </a:endParaRPr>
          </a:p>
        </p:txBody>
      </p:sp>
      <p:sp>
        <p:nvSpPr>
          <p:cNvPr id="34829" name="Text Box 12"/>
          <p:cNvSpPr txBox="1">
            <a:spLocks noChangeArrowheads="1"/>
          </p:cNvSpPr>
          <p:nvPr/>
        </p:nvSpPr>
        <p:spPr bwMode="auto">
          <a:xfrm>
            <a:off x="-1" y="5486400"/>
            <a:ext cx="1489076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rgbClr val="CC0000"/>
                </a:solidFill>
              </a:rPr>
              <a:t>SUPREME</a:t>
            </a:r>
          </a:p>
          <a:p>
            <a:r>
              <a:rPr lang="en-US" altLang="en-US" sz="1400" b="1" dirty="0">
                <a:solidFill>
                  <a:srgbClr val="CC0000"/>
                </a:solidFill>
              </a:rPr>
              <a:t>SACRIFICE</a:t>
            </a:r>
          </a:p>
          <a:p>
            <a:r>
              <a:rPr lang="en-US" altLang="en-US" sz="1400" b="1" dirty="0">
                <a:solidFill>
                  <a:srgbClr val="CC0000"/>
                </a:solidFill>
              </a:rPr>
              <a:t>FOR OUR SINS</a:t>
            </a:r>
          </a:p>
        </p:txBody>
      </p:sp>
      <p:sp>
        <p:nvSpPr>
          <p:cNvPr id="34830" name="Text Box 13"/>
          <p:cNvSpPr txBox="1">
            <a:spLocks noChangeArrowheads="1"/>
          </p:cNvSpPr>
          <p:nvPr/>
        </p:nvSpPr>
        <p:spPr bwMode="auto">
          <a:xfrm>
            <a:off x="6638916" y="5489576"/>
            <a:ext cx="232608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 dirty="0">
                <a:solidFill>
                  <a:srgbClr val="339933"/>
                </a:solidFill>
              </a:rPr>
              <a:t>GOD PACKAGES HIS SPIRIT</a:t>
            </a:r>
          </a:p>
          <a:p>
            <a:r>
              <a:rPr lang="en-US" altLang="en-US" sz="1200" b="1" dirty="0">
                <a:solidFill>
                  <a:srgbClr val="339933"/>
                </a:solidFill>
              </a:rPr>
              <a:t>TO A SIZE TO FIT INTO</a:t>
            </a:r>
          </a:p>
          <a:p>
            <a:r>
              <a:rPr lang="en-US" altLang="en-US" sz="1200" b="1" dirty="0">
                <a:solidFill>
                  <a:srgbClr val="339933"/>
                </a:solidFill>
              </a:rPr>
              <a:t>OUR SPIRIT. FOR EXAMPLE:</a:t>
            </a:r>
          </a:p>
          <a:p>
            <a:r>
              <a:rPr lang="en-US" altLang="en-US" sz="1200" b="1" dirty="0">
                <a:solidFill>
                  <a:srgbClr val="339933"/>
                </a:solidFill>
              </a:rPr>
              <a:t>OCEAN / GLASS OF  WATER</a:t>
            </a:r>
            <a:endParaRPr lang="en-US" altLang="en-US" sz="1200" dirty="0">
              <a:solidFill>
                <a:srgbClr val="339933"/>
              </a:solidFill>
            </a:endParaRPr>
          </a:p>
        </p:txBody>
      </p:sp>
      <p:sp>
        <p:nvSpPr>
          <p:cNvPr id="34831" name="Text Box 14"/>
          <p:cNvSpPr txBox="1">
            <a:spLocks noChangeArrowheads="1"/>
          </p:cNvSpPr>
          <p:nvPr/>
        </p:nvSpPr>
        <p:spPr bwMode="auto">
          <a:xfrm>
            <a:off x="393939" y="5105400"/>
            <a:ext cx="336502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 dirty="0">
                <a:solidFill>
                  <a:srgbClr val="CC0000"/>
                </a:solidFill>
                <a:latin typeface="Arial Black" panose="020B0A04020102020204" pitchFamily="34" charset="0"/>
              </a:rPr>
              <a:t>PHYSICAL MANIFESTATION</a:t>
            </a:r>
            <a:r>
              <a:rPr lang="en-US" altLang="en-US" sz="1600" dirty="0"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34832" name="Text Box 15"/>
          <p:cNvSpPr txBox="1">
            <a:spLocks noChangeArrowheads="1"/>
          </p:cNvSpPr>
          <p:nvPr/>
        </p:nvSpPr>
        <p:spPr bwMode="auto">
          <a:xfrm>
            <a:off x="5122974" y="5105400"/>
            <a:ext cx="336528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 dirty="0">
                <a:solidFill>
                  <a:srgbClr val="339933"/>
                </a:solidFill>
                <a:latin typeface="Arial Black" panose="020B0A04020102020204" pitchFamily="34" charset="0"/>
              </a:rPr>
              <a:t>SPIRITUAL MANIFESTATION</a:t>
            </a:r>
          </a:p>
        </p:txBody>
      </p:sp>
      <p:sp>
        <p:nvSpPr>
          <p:cNvPr id="34833" name="Line 16"/>
          <p:cNvSpPr>
            <a:spLocks noChangeShapeType="1"/>
          </p:cNvSpPr>
          <p:nvPr/>
        </p:nvSpPr>
        <p:spPr bwMode="auto">
          <a:xfrm>
            <a:off x="0" y="5410200"/>
            <a:ext cx="891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4" name="Text Box 17"/>
          <p:cNvSpPr txBox="1">
            <a:spLocks noChangeArrowheads="1"/>
          </p:cNvSpPr>
          <p:nvPr/>
        </p:nvSpPr>
        <p:spPr bwMode="auto">
          <a:xfrm>
            <a:off x="-457200" y="2743200"/>
            <a:ext cx="23526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i="1">
                <a:solidFill>
                  <a:schemeClr val="accent2"/>
                </a:solidFill>
                <a:latin typeface="Arial Black" panose="020B0A04020102020204" pitchFamily="34" charset="0"/>
              </a:rPr>
              <a:t>1. </a:t>
            </a:r>
            <a:r>
              <a:rPr lang="en-US" altLang="en-US" sz="2000" i="1" u="sng">
                <a:solidFill>
                  <a:schemeClr val="accent2"/>
                </a:solidFill>
                <a:latin typeface="Arial Black" panose="020B0A04020102020204" pitchFamily="34" charset="0"/>
              </a:rPr>
              <a:t>FATHER</a:t>
            </a:r>
          </a:p>
        </p:txBody>
      </p:sp>
      <p:sp>
        <p:nvSpPr>
          <p:cNvPr id="34835" name="Text Box 18"/>
          <p:cNvSpPr txBox="1">
            <a:spLocks noChangeArrowheads="1"/>
          </p:cNvSpPr>
          <p:nvPr/>
        </p:nvSpPr>
        <p:spPr bwMode="auto">
          <a:xfrm>
            <a:off x="306388" y="3048000"/>
            <a:ext cx="18681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accent2"/>
                </a:solidFill>
              </a:rPr>
              <a:t>OF ALL CREATION </a:t>
            </a:r>
          </a:p>
          <a:p>
            <a:endParaRPr lang="en-US" altLang="en-US" sz="1400" b="1" dirty="0">
              <a:solidFill>
                <a:schemeClr val="accent2"/>
              </a:solidFill>
            </a:endParaRPr>
          </a:p>
        </p:txBody>
      </p:sp>
      <p:sp>
        <p:nvSpPr>
          <p:cNvPr id="34836" name="Text Box 19"/>
          <p:cNvSpPr txBox="1">
            <a:spLocks noChangeArrowheads="1"/>
          </p:cNvSpPr>
          <p:nvPr/>
        </p:nvSpPr>
        <p:spPr bwMode="auto">
          <a:xfrm>
            <a:off x="-174625" y="6232525"/>
            <a:ext cx="2084545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>
                <a:latin typeface="Arial Black" panose="020B0A04020102020204" pitchFamily="34" charset="0"/>
              </a:rPr>
              <a:t>  </a:t>
            </a:r>
            <a:r>
              <a:rPr lang="en-US" altLang="en-US" sz="1800" i="1" dirty="0">
                <a:solidFill>
                  <a:srgbClr val="CC0000"/>
                </a:solidFill>
                <a:latin typeface="Arial Black" panose="020B0A04020102020204" pitchFamily="34" charset="0"/>
              </a:rPr>
              <a:t>2. </a:t>
            </a:r>
            <a:r>
              <a:rPr lang="en-US" altLang="en-US" sz="1800" i="1" u="sng" dirty="0">
                <a:solidFill>
                  <a:srgbClr val="CC0000"/>
                </a:solidFill>
                <a:latin typeface="Arial Black" panose="020B0A04020102020204" pitchFamily="34" charset="0"/>
              </a:rPr>
              <a:t>SON</a:t>
            </a:r>
            <a:r>
              <a:rPr lang="en-US" altLang="en-US" sz="1800" dirty="0">
                <a:solidFill>
                  <a:srgbClr val="CC0000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sz="1400" b="1" dirty="0">
                <a:solidFill>
                  <a:srgbClr val="CC0000"/>
                </a:solidFill>
              </a:rPr>
              <a:t>(FLESH)</a:t>
            </a:r>
          </a:p>
          <a:p>
            <a:r>
              <a:rPr lang="en-US" altLang="en-US" sz="1400" b="1" dirty="0">
                <a:solidFill>
                  <a:srgbClr val="CC0000"/>
                </a:solidFill>
                <a:latin typeface="Arial Black" panose="020B0A04020102020204" pitchFamily="34" charset="0"/>
              </a:rPr>
              <a:t>        </a:t>
            </a:r>
            <a:r>
              <a:rPr lang="en-US" altLang="en-US" sz="1400" b="1" i="1" dirty="0">
                <a:solidFill>
                  <a:srgbClr val="CC0000"/>
                </a:solidFill>
                <a:latin typeface="Arial Black" panose="020B0A04020102020204" pitchFamily="34" charset="0"/>
              </a:rPr>
              <a:t>In Redemption</a:t>
            </a:r>
            <a:endParaRPr lang="en-US" altLang="en-US" sz="2000" i="1" dirty="0">
              <a:solidFill>
                <a:srgbClr val="CC0000"/>
              </a:solidFill>
              <a:latin typeface="Arial Black" panose="020B0A04020102020204" pitchFamily="34" charset="0"/>
            </a:endParaRPr>
          </a:p>
        </p:txBody>
      </p:sp>
      <p:sp>
        <p:nvSpPr>
          <p:cNvPr id="34837" name="Text Box 20"/>
          <p:cNvSpPr txBox="1">
            <a:spLocks noChangeArrowheads="1"/>
          </p:cNvSpPr>
          <p:nvPr/>
        </p:nvSpPr>
        <p:spPr bwMode="auto">
          <a:xfrm>
            <a:off x="4175126" y="6324600"/>
            <a:ext cx="24800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i="1" dirty="0">
                <a:solidFill>
                  <a:srgbClr val="339933"/>
                </a:solidFill>
                <a:latin typeface="Arial Black" panose="020B0A04020102020204" pitchFamily="34" charset="0"/>
              </a:rPr>
              <a:t>3. </a:t>
            </a:r>
            <a:r>
              <a:rPr lang="en-US" altLang="en-US" sz="1600" i="1" u="sng" dirty="0">
                <a:solidFill>
                  <a:srgbClr val="339933"/>
                </a:solidFill>
                <a:latin typeface="Arial Black" panose="020B0A04020102020204" pitchFamily="34" charset="0"/>
              </a:rPr>
              <a:t>HOLY GHOST</a:t>
            </a:r>
          </a:p>
          <a:p>
            <a:r>
              <a:rPr lang="en-US" altLang="en-US" sz="1600" i="1" u="sng" dirty="0">
                <a:solidFill>
                  <a:srgbClr val="339933"/>
                </a:solidFill>
                <a:latin typeface="Arial Black" panose="020B0A04020102020204" pitchFamily="34" charset="0"/>
              </a:rPr>
              <a:t>  </a:t>
            </a:r>
            <a:r>
              <a:rPr lang="en-US" altLang="en-US" sz="1400" i="1" u="sng" dirty="0">
                <a:solidFill>
                  <a:srgbClr val="339933"/>
                </a:solidFill>
                <a:latin typeface="Arial Black" panose="020B0A04020102020204" pitchFamily="34" charset="0"/>
              </a:rPr>
              <a:t>Working in the church</a:t>
            </a:r>
            <a:endParaRPr lang="en-US" altLang="en-US" sz="1600" dirty="0">
              <a:solidFill>
                <a:srgbClr val="339933"/>
              </a:solidFill>
              <a:latin typeface="Arial Black" panose="020B0A04020102020204" pitchFamily="34" charset="0"/>
            </a:endParaRPr>
          </a:p>
        </p:txBody>
      </p:sp>
      <p:sp>
        <p:nvSpPr>
          <p:cNvPr id="34838" name="Line 21"/>
          <p:cNvSpPr>
            <a:spLocks noChangeShapeType="1"/>
          </p:cNvSpPr>
          <p:nvPr/>
        </p:nvSpPr>
        <p:spPr bwMode="auto">
          <a:xfrm>
            <a:off x="4572000" y="3505200"/>
            <a:ext cx="710953" cy="199066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9" name="Line 22"/>
          <p:cNvSpPr>
            <a:spLocks noChangeShapeType="1"/>
          </p:cNvSpPr>
          <p:nvPr/>
        </p:nvSpPr>
        <p:spPr bwMode="auto">
          <a:xfrm flipH="1">
            <a:off x="6095990" y="3429001"/>
            <a:ext cx="838208" cy="202919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40" name="Line 23"/>
          <p:cNvSpPr>
            <a:spLocks noChangeShapeType="1"/>
          </p:cNvSpPr>
          <p:nvPr/>
        </p:nvSpPr>
        <p:spPr bwMode="auto">
          <a:xfrm>
            <a:off x="1524000" y="2133600"/>
            <a:ext cx="838200" cy="3505200"/>
          </a:xfrm>
          <a:prstGeom prst="line">
            <a:avLst/>
          </a:prstGeom>
          <a:noFill/>
          <a:ln w="3810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41" name="Line 24"/>
          <p:cNvSpPr>
            <a:spLocks noChangeShapeType="1"/>
          </p:cNvSpPr>
          <p:nvPr/>
        </p:nvSpPr>
        <p:spPr bwMode="auto">
          <a:xfrm flipH="1">
            <a:off x="3354388" y="2895600"/>
            <a:ext cx="4953000" cy="2895600"/>
          </a:xfrm>
          <a:prstGeom prst="line">
            <a:avLst/>
          </a:prstGeom>
          <a:noFill/>
          <a:ln w="3810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5"/>
          <p:cNvSpPr txBox="1">
            <a:spLocks noChangeArrowheads="1"/>
          </p:cNvSpPr>
          <p:nvPr/>
        </p:nvSpPr>
        <p:spPr bwMode="auto">
          <a:xfrm>
            <a:off x="3518423" y="1786116"/>
            <a:ext cx="1500732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3200" dirty="0">
              <a:latin typeface="Arial Black" panose="020B0A04020102020204" pitchFamily="34" charset="0"/>
            </a:endParaRPr>
          </a:p>
          <a:p>
            <a:pPr algn="ctr"/>
            <a:r>
              <a:rPr lang="en-US" altLang="en-US" sz="4400" dirty="0">
                <a:latin typeface="Arial Black" panose="020B0A04020102020204" pitchFamily="34" charset="0"/>
              </a:rPr>
              <a:t>END</a:t>
            </a:r>
          </a:p>
        </p:txBody>
      </p:sp>
    </p:spTree>
  </p:cSld>
  <p:clrMapOvr>
    <a:masterClrMapping/>
  </p:clrMapOvr>
  <p:transition spd="slow">
    <p:checker/>
    <p:sndAc>
      <p:stSnd>
        <p:snd r:embed="rId3" name="REMINDER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3"/>
          <p:cNvSpPr>
            <a:spLocks noChangeShapeType="1"/>
          </p:cNvSpPr>
          <p:nvPr/>
        </p:nvSpPr>
        <p:spPr bwMode="auto">
          <a:xfrm>
            <a:off x="3200400" y="2303463"/>
            <a:ext cx="2590800" cy="1593851"/>
          </a:xfrm>
          <a:prstGeom prst="line">
            <a:avLst/>
          </a:prstGeom>
          <a:noFill/>
          <a:ln w="762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76200" y="838202"/>
            <a:ext cx="2971800" cy="2062103"/>
          </a:xfrm>
          <a:prstGeom prst="rect">
            <a:avLst/>
          </a:prstGeom>
          <a:solidFill>
            <a:srgbClr val="FF00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u="sng">
                <a:solidFill>
                  <a:schemeClr val="bg1"/>
                </a:solidFill>
              </a:rPr>
              <a:t>GOD’S WILL FOR YOUR LIFE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1. Consumed with the purpose,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    will and work of God.  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2. Praying in the Spirit,  living in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    the Spirit.  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3. Anointed to operate as a son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    of God in the supernatural 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    realm  --  significantly affecting 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    your  personal harvest field.   </a:t>
            </a:r>
          </a:p>
          <a:p>
            <a:endParaRPr lang="en-US" altLang="en-US" sz="200" b="1">
              <a:solidFill>
                <a:schemeClr val="bg1"/>
              </a:solidFill>
            </a:endParaRP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3200400" y="2286001"/>
            <a:ext cx="2682875" cy="1846659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 b="1" u="sng">
                <a:solidFill>
                  <a:schemeClr val="bg1"/>
                </a:solidFill>
              </a:rPr>
              <a:t>MAINTENANCE LEVEL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1. Consistent personal devotion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    of  prayer  and the Word.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2. Faithful to the house of God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    in attendance and offerings.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3. Struggling to do God’s 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    perfect will and put Him first 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    in every area of your life.    </a:t>
            </a:r>
          </a:p>
          <a:p>
            <a:endParaRPr lang="en-US" altLang="en-US" sz="200" b="1">
              <a:solidFill>
                <a:schemeClr val="bg1"/>
              </a:solidFill>
            </a:endParaRPr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5943600" y="4572002"/>
            <a:ext cx="3041651" cy="1877437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u="sng">
                <a:solidFill>
                  <a:schemeClr val="bg1"/>
                </a:solidFill>
              </a:rPr>
              <a:t>SATAN’S WILL FOR YOUR LIFE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1. Little or no personal  devotion of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    prayer and the Word.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2. Unfaithful to the house of God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    in attendance and service.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3. Other things have replaced God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    as the first priority in your life --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    job, entertainment, hobbies, etc.</a:t>
            </a:r>
            <a:r>
              <a:rPr lang="en-US" altLang="en-US" sz="1600" b="1">
                <a:solidFill>
                  <a:schemeClr val="bg1"/>
                </a:solidFill>
              </a:rPr>
              <a:t>  </a:t>
            </a:r>
          </a:p>
          <a:p>
            <a:r>
              <a:rPr lang="en-US" altLang="en-US" sz="200" b="1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150" name="Text Box 8"/>
          <p:cNvSpPr txBox="1">
            <a:spLocks noChangeArrowheads="1"/>
          </p:cNvSpPr>
          <p:nvPr/>
        </p:nvSpPr>
        <p:spPr bwMode="auto">
          <a:xfrm>
            <a:off x="212726" y="2327276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51" name="Text Box 9"/>
          <p:cNvSpPr txBox="1">
            <a:spLocks noChangeArrowheads="1"/>
          </p:cNvSpPr>
          <p:nvPr/>
        </p:nvSpPr>
        <p:spPr bwMode="auto">
          <a:xfrm>
            <a:off x="228601" y="158751"/>
            <a:ext cx="2538900" cy="338554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  <a:latin typeface="Arial Black" panose="020B0A04020102020204" pitchFamily="34" charset="0"/>
              </a:rPr>
              <a:t>THE SPIRITUAL MAN</a:t>
            </a:r>
          </a:p>
        </p:txBody>
      </p:sp>
      <p:sp>
        <p:nvSpPr>
          <p:cNvPr id="6152" name="Text Box 10"/>
          <p:cNvSpPr txBox="1">
            <a:spLocks noChangeArrowheads="1"/>
          </p:cNvSpPr>
          <p:nvPr/>
        </p:nvSpPr>
        <p:spPr bwMode="auto">
          <a:xfrm>
            <a:off x="6477001" y="3340100"/>
            <a:ext cx="2261773" cy="338554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latin typeface="Arial Black" panose="020B0A04020102020204" pitchFamily="34" charset="0"/>
              </a:rPr>
              <a:t>THE CARNAL MAN</a:t>
            </a:r>
          </a:p>
        </p:txBody>
      </p:sp>
      <p:sp>
        <p:nvSpPr>
          <p:cNvPr id="6153" name="Line 13"/>
          <p:cNvSpPr>
            <a:spLocks noChangeShapeType="1"/>
          </p:cNvSpPr>
          <p:nvPr/>
        </p:nvSpPr>
        <p:spPr bwMode="auto">
          <a:xfrm flipH="1" flipV="1">
            <a:off x="2973388" y="222250"/>
            <a:ext cx="989012" cy="54768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Line 14"/>
          <p:cNvSpPr>
            <a:spLocks noChangeShapeType="1"/>
          </p:cNvSpPr>
          <p:nvPr/>
        </p:nvSpPr>
        <p:spPr bwMode="auto">
          <a:xfrm>
            <a:off x="7772400" y="2667000"/>
            <a:ext cx="114300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Text Box 15"/>
          <p:cNvSpPr txBox="1">
            <a:spLocks noChangeArrowheads="1"/>
          </p:cNvSpPr>
          <p:nvPr/>
        </p:nvSpPr>
        <p:spPr bwMode="auto">
          <a:xfrm>
            <a:off x="5616576" y="1600202"/>
            <a:ext cx="5597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Arial Black" panose="020B0A04020102020204" pitchFamily="34" charset="0"/>
              </a:rPr>
              <a:t>??</a:t>
            </a:r>
          </a:p>
        </p:txBody>
      </p:sp>
      <p:sp>
        <p:nvSpPr>
          <p:cNvPr id="6156" name="Text Box 16"/>
          <p:cNvSpPr txBox="1">
            <a:spLocks noChangeArrowheads="1"/>
          </p:cNvSpPr>
          <p:nvPr/>
        </p:nvSpPr>
        <p:spPr bwMode="auto">
          <a:xfrm>
            <a:off x="5029200" y="76201"/>
            <a:ext cx="4114800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>
                <a:solidFill>
                  <a:srgbClr val="006600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sz="1800" b="1">
                <a:solidFill>
                  <a:srgbClr val="008000"/>
                </a:solidFill>
                <a:latin typeface="Arial Black" panose="020B0A04020102020204" pitchFamily="34" charset="0"/>
              </a:rPr>
              <a:t>As a born-again Christian:</a:t>
            </a:r>
          </a:p>
          <a:p>
            <a:pPr>
              <a:spcBef>
                <a:spcPct val="50000"/>
              </a:spcBef>
            </a:pPr>
            <a:r>
              <a:rPr lang="en-US" altLang="en-US" sz="2000" b="1">
                <a:solidFill>
                  <a:srgbClr val="008000"/>
                </a:solidFill>
                <a:latin typeface="Arial Black" panose="020B0A04020102020204" pitchFamily="34" charset="0"/>
              </a:rPr>
              <a:t>     </a:t>
            </a:r>
            <a:r>
              <a:rPr lang="en-US" altLang="en-US" sz="1800" b="1">
                <a:solidFill>
                  <a:srgbClr val="008000"/>
                </a:solidFill>
                <a:latin typeface="Arial Black" panose="020B0A04020102020204" pitchFamily="34" charset="0"/>
              </a:rPr>
              <a:t>- Where are you?</a:t>
            </a:r>
          </a:p>
          <a:p>
            <a:pPr>
              <a:spcBef>
                <a:spcPct val="50000"/>
              </a:spcBef>
            </a:pPr>
            <a:r>
              <a:rPr lang="en-US" altLang="en-US" sz="1800" b="1">
                <a:solidFill>
                  <a:srgbClr val="008000"/>
                </a:solidFill>
                <a:latin typeface="Arial Black" panose="020B0A04020102020204" pitchFamily="34" charset="0"/>
              </a:rPr>
              <a:t>      - Which way are you going?</a:t>
            </a:r>
          </a:p>
        </p:txBody>
      </p:sp>
      <p:sp>
        <p:nvSpPr>
          <p:cNvPr id="6157" name="Text Box 17"/>
          <p:cNvSpPr txBox="1">
            <a:spLocks noChangeArrowheads="1"/>
          </p:cNvSpPr>
          <p:nvPr/>
        </p:nvSpPr>
        <p:spPr bwMode="auto">
          <a:xfrm>
            <a:off x="7529513" y="6553200"/>
            <a:ext cx="161448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latin typeface="Arial Black" panose="020B0A04020102020204" pitchFamily="34" charset="0"/>
              </a:rPr>
              <a:t>BACKSLIDDEN</a:t>
            </a:r>
          </a:p>
        </p:txBody>
      </p:sp>
      <p:sp>
        <p:nvSpPr>
          <p:cNvPr id="6158" name="Text Box 18"/>
          <p:cNvSpPr txBox="1">
            <a:spLocks noChangeArrowheads="1"/>
          </p:cNvSpPr>
          <p:nvPr/>
        </p:nvSpPr>
        <p:spPr bwMode="auto">
          <a:xfrm rot="1661786">
            <a:off x="3732706" y="988369"/>
            <a:ext cx="21437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  <a:latin typeface="Arial Black" panose="020B0A04020102020204" pitchFamily="34" charset="0"/>
              </a:rPr>
              <a:t>SPIRITUAL LIFE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  <a:latin typeface="Arial Black" panose="020B0A04020102020204" pitchFamily="34" charset="0"/>
              </a:rPr>
              <a:t> GROWTH &amp; MATURITY</a:t>
            </a:r>
          </a:p>
        </p:txBody>
      </p:sp>
      <p:sp>
        <p:nvSpPr>
          <p:cNvPr id="6159" name="Text Box 19"/>
          <p:cNvSpPr txBox="1">
            <a:spLocks noChangeArrowheads="1"/>
          </p:cNvSpPr>
          <p:nvPr/>
        </p:nvSpPr>
        <p:spPr bwMode="auto">
          <a:xfrm rot="1649247">
            <a:off x="6065694" y="2162584"/>
            <a:ext cx="178305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 Black" panose="020B0A04020102020204" pitchFamily="34" charset="0"/>
              </a:rPr>
              <a:t>SPIRITUAL  DEATH</a:t>
            </a:r>
          </a:p>
        </p:txBody>
      </p:sp>
      <p:sp>
        <p:nvSpPr>
          <p:cNvPr id="6160" name="Text Box 20"/>
          <p:cNvSpPr txBox="1">
            <a:spLocks noChangeArrowheads="1"/>
          </p:cNvSpPr>
          <p:nvPr/>
        </p:nvSpPr>
        <p:spPr bwMode="auto">
          <a:xfrm>
            <a:off x="453838" y="3200400"/>
            <a:ext cx="14830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 b="1" i="1">
                <a:solidFill>
                  <a:srgbClr val="FF0000"/>
                </a:solidFill>
                <a:latin typeface="Arial Black" panose="020B0A04020102020204" pitchFamily="34" charset="0"/>
              </a:rPr>
              <a:t>THE SPIRIT</a:t>
            </a:r>
          </a:p>
          <a:p>
            <a:pPr algn="ctr"/>
            <a:r>
              <a:rPr lang="en-US" altLang="en-US" sz="1600" b="1" i="1" u="sng">
                <a:solidFill>
                  <a:srgbClr val="FF0000"/>
                </a:solidFill>
                <a:latin typeface="Arial Black" panose="020B0A04020102020204" pitchFamily="34" charset="0"/>
              </a:rPr>
              <a:t>RULING</a:t>
            </a:r>
          </a:p>
        </p:txBody>
      </p:sp>
      <p:sp>
        <p:nvSpPr>
          <p:cNvPr id="6161" name="Text Box 21"/>
          <p:cNvSpPr txBox="1">
            <a:spLocks noChangeArrowheads="1"/>
          </p:cNvSpPr>
          <p:nvPr/>
        </p:nvSpPr>
        <p:spPr bwMode="auto">
          <a:xfrm>
            <a:off x="3048001" y="4495800"/>
            <a:ext cx="2726387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latin typeface="Arial Black" panose="020B0A04020102020204" pitchFamily="34" charset="0"/>
              </a:rPr>
              <a:t>      </a:t>
            </a:r>
            <a:r>
              <a:rPr lang="en-US" altLang="en-US" sz="1600" i="1">
                <a:solidFill>
                  <a:schemeClr val="accent2"/>
                </a:solidFill>
                <a:latin typeface="Arial Black" panose="020B0A04020102020204" pitchFamily="34" charset="0"/>
              </a:rPr>
              <a:t>THE SOUL </a:t>
            </a:r>
            <a:r>
              <a:rPr lang="en-US" altLang="en-US" sz="1200" i="1">
                <a:solidFill>
                  <a:schemeClr val="accent2"/>
                </a:solidFill>
                <a:latin typeface="Arial Black" panose="020B0A04020102020204" pitchFamily="34" charset="0"/>
              </a:rPr>
              <a:t>(SELF)</a:t>
            </a:r>
          </a:p>
          <a:p>
            <a:r>
              <a:rPr lang="en-US" altLang="en-US" sz="1600" i="1">
                <a:solidFill>
                  <a:schemeClr val="accent2"/>
                </a:solidFill>
                <a:latin typeface="Arial Black" panose="020B0A04020102020204" pitchFamily="34" charset="0"/>
              </a:rPr>
              <a:t>        </a:t>
            </a:r>
            <a:r>
              <a:rPr lang="en-US" altLang="en-US" sz="1600" i="1" u="sng">
                <a:solidFill>
                  <a:schemeClr val="accent2"/>
                </a:solidFill>
                <a:latin typeface="Arial Black" panose="020B0A04020102020204" pitchFamily="34" charset="0"/>
              </a:rPr>
              <a:t>RULING</a:t>
            </a:r>
          </a:p>
          <a:p>
            <a:endParaRPr lang="en-US" altLang="en-US" sz="200" i="1" u="sng">
              <a:solidFill>
                <a:schemeClr val="accent2"/>
              </a:solidFill>
              <a:latin typeface="Arial Black" panose="020B0A04020102020204" pitchFamily="34" charset="0"/>
            </a:endParaRPr>
          </a:p>
          <a:p>
            <a:r>
              <a:rPr lang="en-US" altLang="en-US" sz="1400" b="1">
                <a:solidFill>
                  <a:schemeClr val="accent2"/>
                </a:solidFill>
              </a:rPr>
              <a:t>   </a:t>
            </a:r>
            <a:r>
              <a:rPr lang="en-US" altLang="en-US" sz="1600" b="1">
                <a:solidFill>
                  <a:schemeClr val="accent2"/>
                </a:solidFill>
              </a:rPr>
              <a:t>- Our Will Vs God’s Will</a:t>
            </a:r>
          </a:p>
          <a:p>
            <a:r>
              <a:rPr lang="en-US" altLang="en-US" sz="1600" b="1">
                <a:solidFill>
                  <a:schemeClr val="accent2"/>
                </a:solidFill>
              </a:rPr>
              <a:t>   - Our Mind Vs God’s Mind</a:t>
            </a:r>
          </a:p>
          <a:p>
            <a:r>
              <a:rPr lang="en-US" altLang="en-US" sz="1600" b="1">
                <a:solidFill>
                  <a:schemeClr val="accent2"/>
                </a:solidFill>
              </a:rPr>
              <a:t>   - Our Emotions Vs God’s</a:t>
            </a:r>
          </a:p>
          <a:p>
            <a:r>
              <a:rPr lang="en-US" altLang="en-US" sz="1400" b="1">
                <a:solidFill>
                  <a:schemeClr val="accent2"/>
                </a:solidFill>
              </a:rPr>
              <a:t>       </a:t>
            </a:r>
            <a:r>
              <a:rPr lang="en-US" altLang="en-US" sz="1600" b="1">
                <a:solidFill>
                  <a:schemeClr val="accent2"/>
                </a:solidFill>
              </a:rPr>
              <a:t>Emotions</a:t>
            </a:r>
            <a:r>
              <a:rPr lang="en-US" altLang="en-US" sz="1400" b="1">
                <a:solidFill>
                  <a:schemeClr val="accent2"/>
                </a:solidFill>
              </a:rPr>
              <a:t> </a:t>
            </a:r>
            <a:r>
              <a:rPr lang="en-US" altLang="en-US" sz="1200" b="1">
                <a:solidFill>
                  <a:schemeClr val="accent2"/>
                </a:solidFill>
              </a:rPr>
              <a:t>(love &amp; compassion)</a:t>
            </a:r>
          </a:p>
        </p:txBody>
      </p:sp>
      <p:sp>
        <p:nvSpPr>
          <p:cNvPr id="6162" name="Text Box 22"/>
          <p:cNvSpPr txBox="1">
            <a:spLocks noChangeArrowheads="1"/>
          </p:cNvSpPr>
          <p:nvPr/>
        </p:nvSpPr>
        <p:spPr bwMode="auto">
          <a:xfrm>
            <a:off x="6780142" y="3914776"/>
            <a:ext cx="14590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 b="1" i="1">
                <a:latin typeface="Arial Black" panose="020B0A04020102020204" pitchFamily="34" charset="0"/>
              </a:rPr>
              <a:t>THE FLESH</a:t>
            </a:r>
          </a:p>
          <a:p>
            <a:pPr algn="ctr"/>
            <a:r>
              <a:rPr lang="en-US" altLang="en-US" sz="1600" b="1" i="1" u="sng">
                <a:latin typeface="Arial Black" panose="020B0A04020102020204" pitchFamily="34" charset="0"/>
              </a:rPr>
              <a:t>RULING</a:t>
            </a:r>
          </a:p>
        </p:txBody>
      </p:sp>
      <p:sp>
        <p:nvSpPr>
          <p:cNvPr id="6163" name="Text Box 23"/>
          <p:cNvSpPr txBox="1">
            <a:spLocks noChangeArrowheads="1"/>
          </p:cNvSpPr>
          <p:nvPr/>
        </p:nvSpPr>
        <p:spPr bwMode="auto">
          <a:xfrm>
            <a:off x="1298286" y="391001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6164" name="Oval 24"/>
          <p:cNvSpPr>
            <a:spLocks noChangeArrowheads="1"/>
          </p:cNvSpPr>
          <p:nvPr/>
        </p:nvSpPr>
        <p:spPr bwMode="auto">
          <a:xfrm>
            <a:off x="76200" y="4038600"/>
            <a:ext cx="2590800" cy="16764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65" name="Text Box 25"/>
          <p:cNvSpPr txBox="1">
            <a:spLocks noChangeArrowheads="1"/>
          </p:cNvSpPr>
          <p:nvPr/>
        </p:nvSpPr>
        <p:spPr bwMode="auto">
          <a:xfrm>
            <a:off x="306388" y="4238626"/>
            <a:ext cx="205581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 b="1" i="1">
                <a:solidFill>
                  <a:srgbClr val="FF0000"/>
                </a:solidFill>
              </a:rPr>
              <a:t>Moving from a </a:t>
            </a:r>
          </a:p>
          <a:p>
            <a:pPr algn="ctr"/>
            <a:r>
              <a:rPr lang="en-US" altLang="en-US" sz="1600" b="1" i="1">
                <a:solidFill>
                  <a:srgbClr val="FF0000"/>
                </a:solidFill>
              </a:rPr>
              <a:t>maintenance driven</a:t>
            </a:r>
          </a:p>
          <a:p>
            <a:pPr algn="ctr"/>
            <a:r>
              <a:rPr lang="en-US" altLang="en-US" sz="1600" b="1" i="1">
                <a:solidFill>
                  <a:srgbClr val="FF0000"/>
                </a:solidFill>
              </a:rPr>
              <a:t>Christian to a</a:t>
            </a:r>
          </a:p>
          <a:p>
            <a:pPr algn="ctr"/>
            <a:r>
              <a:rPr lang="en-US" altLang="en-US" sz="1600" b="1" i="1">
                <a:solidFill>
                  <a:srgbClr val="FF0000"/>
                </a:solidFill>
              </a:rPr>
              <a:t>harvest driven </a:t>
            </a:r>
          </a:p>
          <a:p>
            <a:pPr algn="ctr"/>
            <a:r>
              <a:rPr lang="en-US" altLang="en-US" sz="1600" b="1" i="1">
                <a:solidFill>
                  <a:srgbClr val="FF0000"/>
                </a:solidFill>
              </a:rPr>
              <a:t>Christian</a:t>
            </a:r>
            <a:endParaRPr lang="en-US" altLang="en-US" sz="1600"/>
          </a:p>
        </p:txBody>
      </p:sp>
    </p:spTree>
  </p:cSld>
  <p:clrMapOvr>
    <a:masterClrMapping/>
  </p:clrMapOvr>
  <p:transition spd="slow">
    <p:checker/>
    <p:sndAc>
      <p:stSnd>
        <p:snd r:embed="rId3" name="REMINDER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505200" y="590550"/>
            <a:ext cx="2540000" cy="1314451"/>
          </a:xfrm>
          <a:prstGeom prst="rect">
            <a:avLst/>
          </a:prstGeom>
          <a:solidFill>
            <a:srgbClr val="0000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6629400" y="2543175"/>
            <a:ext cx="2236788" cy="1295400"/>
          </a:xfrm>
          <a:prstGeom prst="rect">
            <a:avLst/>
          </a:prstGeom>
          <a:solidFill>
            <a:srgbClr val="FF33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3505200" y="4343400"/>
            <a:ext cx="2439988" cy="1466851"/>
          </a:xfrm>
          <a:prstGeom prst="rect">
            <a:avLst/>
          </a:prstGeom>
          <a:solidFill>
            <a:srgbClr val="0066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8197" name="Text Box 6"/>
          <p:cNvSpPr txBox="1">
            <a:spLocks noChangeArrowheads="1"/>
          </p:cNvSpPr>
          <p:nvPr/>
        </p:nvSpPr>
        <p:spPr bwMode="auto">
          <a:xfrm>
            <a:off x="3429000" y="485776"/>
            <a:ext cx="2438400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000"/>
          </a:p>
          <a:p>
            <a:endParaRPr lang="en-US" altLang="en-US" sz="2000"/>
          </a:p>
          <a:p>
            <a:r>
              <a:rPr lang="en-US" altLang="en-US" sz="2000"/>
              <a:t>     </a:t>
            </a:r>
            <a:r>
              <a:rPr lang="en-US" altLang="en-US" sz="2100">
                <a:solidFill>
                  <a:schemeClr val="bg1"/>
                </a:solidFill>
              </a:rPr>
              <a:t>SPIRITUALLY</a:t>
            </a:r>
          </a:p>
          <a:p>
            <a:r>
              <a:rPr lang="en-US" altLang="en-US" sz="2100">
                <a:solidFill>
                  <a:schemeClr val="bg1"/>
                </a:solidFill>
              </a:rPr>
              <a:t>  BLIND &amp; BOUND</a:t>
            </a:r>
            <a:r>
              <a:rPr lang="en-US" altLang="en-US" sz="2000"/>
              <a:t>  </a:t>
            </a:r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6934200" y="2987676"/>
            <a:ext cx="174958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  </a:t>
            </a:r>
            <a:r>
              <a:rPr lang="en-US" altLang="en-US" b="1">
                <a:solidFill>
                  <a:schemeClr val="bg1"/>
                </a:solidFill>
              </a:rPr>
              <a:t>PRAYER</a:t>
            </a:r>
          </a:p>
          <a:p>
            <a:r>
              <a:rPr lang="en-US" altLang="en-US" b="1">
                <a:solidFill>
                  <a:schemeClr val="bg1"/>
                </a:solidFill>
              </a:rPr>
              <a:t>MINISTRY</a:t>
            </a:r>
          </a:p>
        </p:txBody>
      </p:sp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152400" y="558800"/>
            <a:ext cx="3124200" cy="6186309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b="1"/>
              <a:t>-</a:t>
            </a:r>
            <a:r>
              <a:rPr lang="en-US" altLang="en-US" sz="1800"/>
              <a:t> MISSION,  VISION,  </a:t>
            </a:r>
          </a:p>
          <a:p>
            <a:r>
              <a:rPr lang="en-US" altLang="en-US" sz="1800"/>
              <a:t>  GOALS &amp; VALUES</a:t>
            </a:r>
            <a:endParaRPr lang="en-US" altLang="en-US" sz="200"/>
          </a:p>
          <a:p>
            <a:r>
              <a:rPr lang="en-US" altLang="en-US" sz="1800" b="1"/>
              <a:t>- </a:t>
            </a:r>
            <a:r>
              <a:rPr lang="en-US" altLang="en-US" sz="1800"/>
              <a:t>RESTORATION OF THE</a:t>
            </a:r>
          </a:p>
          <a:p>
            <a:r>
              <a:rPr lang="en-US" altLang="en-US" sz="1800"/>
              <a:t>  CHURCH</a:t>
            </a:r>
          </a:p>
          <a:p>
            <a:pPr>
              <a:buFontTx/>
              <a:buChar char="-"/>
            </a:pPr>
            <a:r>
              <a:rPr lang="en-US" altLang="en-US" sz="1800"/>
              <a:t> RELATIONSHIP WITH </a:t>
            </a:r>
          </a:p>
          <a:p>
            <a:r>
              <a:rPr lang="en-US" altLang="en-US" sz="1800"/>
              <a:t>  GOD</a:t>
            </a:r>
          </a:p>
          <a:p>
            <a:r>
              <a:rPr lang="en-US" altLang="en-US" sz="1800" b="1"/>
              <a:t>-</a:t>
            </a:r>
            <a:r>
              <a:rPr lang="en-US" altLang="en-US" sz="1800"/>
              <a:t> DOMINION IN THE</a:t>
            </a:r>
          </a:p>
          <a:p>
            <a:r>
              <a:rPr lang="en-US" altLang="en-US" sz="1800"/>
              <a:t>  HARVEST</a:t>
            </a:r>
          </a:p>
          <a:p>
            <a:r>
              <a:rPr lang="en-US" altLang="en-US" sz="1800" b="1"/>
              <a:t>- </a:t>
            </a:r>
            <a:r>
              <a:rPr lang="en-US" altLang="en-US" sz="1800"/>
              <a:t>SACRIFICE THROUGH</a:t>
            </a:r>
          </a:p>
          <a:p>
            <a:r>
              <a:rPr lang="en-US" altLang="en-US" sz="1800"/>
              <a:t>   PRAYER, FASTING &amp;</a:t>
            </a:r>
          </a:p>
          <a:p>
            <a:r>
              <a:rPr lang="en-US" altLang="en-US" sz="1800"/>
              <a:t>   CHRISTIAN SERVICE    </a:t>
            </a:r>
          </a:p>
          <a:p>
            <a:r>
              <a:rPr lang="en-US" altLang="en-US" sz="1800" b="1"/>
              <a:t>- </a:t>
            </a:r>
            <a:r>
              <a:rPr lang="en-US" altLang="en-US" sz="1800"/>
              <a:t>ANOINTING  </a:t>
            </a:r>
            <a:r>
              <a:rPr lang="en-US" altLang="en-US" sz="1600" b="1"/>
              <a:t>(Divine Ability)</a:t>
            </a:r>
          </a:p>
          <a:p>
            <a:r>
              <a:rPr lang="en-US" altLang="en-US" sz="1800" b="1"/>
              <a:t>-</a:t>
            </a:r>
            <a:r>
              <a:rPr lang="en-US" altLang="en-US" sz="1800"/>
              <a:t> CHARITY </a:t>
            </a:r>
            <a:r>
              <a:rPr lang="en-US" altLang="en-US" sz="1600" b="1"/>
              <a:t>(Love in Action)</a:t>
            </a:r>
          </a:p>
          <a:p>
            <a:r>
              <a:rPr lang="en-US" altLang="en-US" sz="1800" b="1"/>
              <a:t>- </a:t>
            </a:r>
            <a:r>
              <a:rPr lang="en-US" altLang="en-US" sz="1800"/>
              <a:t>BURDEN OF THE LORD</a:t>
            </a:r>
          </a:p>
          <a:p>
            <a:pPr>
              <a:buFontTx/>
              <a:buChar char="-"/>
            </a:pPr>
            <a:r>
              <a:rPr lang="en-US" altLang="en-US" sz="1800"/>
              <a:t> PASSION FOR GOD</a:t>
            </a:r>
          </a:p>
          <a:p>
            <a:pPr>
              <a:buFontTx/>
              <a:buChar char="-"/>
            </a:pPr>
            <a:r>
              <a:rPr lang="en-US" altLang="en-US" sz="1800"/>
              <a:t> COMPASSION &amp; CARE </a:t>
            </a:r>
          </a:p>
          <a:p>
            <a:r>
              <a:rPr lang="en-US" altLang="en-US" sz="1800"/>
              <a:t>   (Needs fulfillment ministry)</a:t>
            </a:r>
          </a:p>
          <a:p>
            <a:r>
              <a:rPr lang="en-US" altLang="en-US" sz="1800"/>
              <a:t>- PERSONAL EVANGELISM</a:t>
            </a:r>
          </a:p>
          <a:p>
            <a:r>
              <a:rPr lang="en-US" altLang="en-US" sz="1800" b="1"/>
              <a:t>- </a:t>
            </a:r>
            <a:r>
              <a:rPr lang="en-US" altLang="en-US" sz="1800"/>
              <a:t>EVERYONE A MINISTER</a:t>
            </a:r>
          </a:p>
          <a:p>
            <a:r>
              <a:rPr lang="en-US" altLang="en-US" sz="1800" b="1"/>
              <a:t>- </a:t>
            </a:r>
            <a:r>
              <a:rPr lang="en-US" altLang="en-US" sz="1800"/>
              <a:t>URGENCY OF THE LAST</a:t>
            </a:r>
          </a:p>
          <a:p>
            <a:r>
              <a:rPr lang="en-US" altLang="en-US" sz="1800"/>
              <a:t>  HARVEST</a:t>
            </a:r>
          </a:p>
          <a:p>
            <a:r>
              <a:rPr lang="en-US" altLang="en-US" sz="1800" b="1"/>
              <a:t>-</a:t>
            </a:r>
            <a:r>
              <a:rPr lang="en-US" altLang="en-US" sz="1800"/>
              <a:t> LEADERSHIP / TEAMS</a:t>
            </a:r>
          </a:p>
        </p:txBody>
      </p:sp>
      <p:sp>
        <p:nvSpPr>
          <p:cNvPr id="8200" name="Line 9"/>
          <p:cNvSpPr>
            <a:spLocks noChangeShapeType="1"/>
          </p:cNvSpPr>
          <p:nvPr/>
        </p:nvSpPr>
        <p:spPr bwMode="auto">
          <a:xfrm>
            <a:off x="4724400" y="19812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11"/>
          <p:cNvSpPr>
            <a:spLocks noChangeShapeType="1"/>
          </p:cNvSpPr>
          <p:nvPr/>
        </p:nvSpPr>
        <p:spPr bwMode="auto">
          <a:xfrm>
            <a:off x="228600" y="533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Text Box 12"/>
          <p:cNvSpPr txBox="1">
            <a:spLocks noChangeArrowheads="1"/>
          </p:cNvSpPr>
          <p:nvPr/>
        </p:nvSpPr>
        <p:spPr bwMode="auto">
          <a:xfrm>
            <a:off x="0" y="914400"/>
            <a:ext cx="23596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3300"/>
                </a:solidFill>
              </a:rPr>
              <a:t> </a:t>
            </a:r>
            <a:endParaRPr lang="en-US" altLang="en-US" sz="1600"/>
          </a:p>
        </p:txBody>
      </p:sp>
      <p:sp>
        <p:nvSpPr>
          <p:cNvPr id="8203" name="Line 13"/>
          <p:cNvSpPr>
            <a:spLocks noChangeShapeType="1"/>
          </p:cNvSpPr>
          <p:nvPr/>
        </p:nvSpPr>
        <p:spPr bwMode="auto">
          <a:xfrm>
            <a:off x="3352800" y="320040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Text Box 14"/>
          <p:cNvSpPr txBox="1">
            <a:spLocks noChangeArrowheads="1"/>
          </p:cNvSpPr>
          <p:nvPr/>
        </p:nvSpPr>
        <p:spPr bwMode="auto">
          <a:xfrm>
            <a:off x="6021388" y="4210051"/>
            <a:ext cx="3368675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latin typeface="Arial Black" panose="020B0A04020102020204" pitchFamily="34" charset="0"/>
              </a:rPr>
              <a:t>              </a:t>
            </a:r>
            <a:r>
              <a:rPr lang="en-US" altLang="en-US" sz="1400" u="sng">
                <a:latin typeface="Arial Black" panose="020B0A04020102020204" pitchFamily="34" charset="0"/>
              </a:rPr>
              <a:t>VISION</a:t>
            </a:r>
            <a:endParaRPr lang="en-US" altLang="en-US" sz="1400">
              <a:latin typeface="Arial Black" panose="020B0A04020102020204" pitchFamily="34" charset="0"/>
            </a:endParaRPr>
          </a:p>
          <a:p>
            <a:endParaRPr lang="en-US" altLang="en-US" sz="400">
              <a:latin typeface="Arial Black" panose="020B0A04020102020204" pitchFamily="34" charset="0"/>
            </a:endParaRPr>
          </a:p>
          <a:p>
            <a:r>
              <a:rPr lang="en-US" altLang="en-US" sz="1400" b="1"/>
              <a:t>  - 80% INVOLVEMENT</a:t>
            </a:r>
          </a:p>
          <a:p>
            <a:r>
              <a:rPr lang="en-US" altLang="en-US" sz="1400" b="1"/>
              <a:t>    OF ESTABLISHED SAINTS</a:t>
            </a:r>
          </a:p>
          <a:p>
            <a:r>
              <a:rPr lang="en-US" altLang="en-US" sz="1400" b="1"/>
              <a:t>    WORKING IN THE HARVEST</a:t>
            </a:r>
          </a:p>
          <a:p>
            <a:r>
              <a:rPr lang="en-US" altLang="en-US" sz="1400" b="1"/>
              <a:t>     OF LOST SOULS </a:t>
            </a:r>
          </a:p>
          <a:p>
            <a:r>
              <a:rPr lang="en-US" altLang="en-US" sz="1400" b="1"/>
              <a:t>  - MOBILIZATION OF THE  LAITY</a:t>
            </a:r>
          </a:p>
        </p:txBody>
      </p:sp>
      <p:sp>
        <p:nvSpPr>
          <p:cNvPr id="8205" name="Text Box 15"/>
          <p:cNvSpPr txBox="1">
            <a:spLocks noChangeArrowheads="1"/>
          </p:cNvSpPr>
          <p:nvPr/>
        </p:nvSpPr>
        <p:spPr bwMode="auto">
          <a:xfrm>
            <a:off x="6019801" y="533400"/>
            <a:ext cx="281781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</a:rPr>
              <a:t>                   </a:t>
            </a:r>
            <a:r>
              <a:rPr lang="en-US" altLang="en-US" sz="1400" u="sng">
                <a:latin typeface="Arial Black" panose="020B0A04020102020204" pitchFamily="34" charset="0"/>
              </a:rPr>
              <a:t>VISION</a:t>
            </a:r>
            <a:endParaRPr lang="en-US" altLang="en-US" sz="1400">
              <a:latin typeface="Arial Black" panose="020B0A04020102020204" pitchFamily="34" charset="0"/>
            </a:endParaRPr>
          </a:p>
          <a:p>
            <a:r>
              <a:rPr lang="en-US" altLang="en-US" sz="400" b="1"/>
              <a:t> </a:t>
            </a:r>
          </a:p>
          <a:p>
            <a:r>
              <a:rPr lang="en-US" altLang="en-US" sz="1400" b="1"/>
              <a:t>    - MANY LOST SOULS SAVED   </a:t>
            </a:r>
          </a:p>
          <a:p>
            <a:r>
              <a:rPr lang="en-US" altLang="en-US" sz="1400" b="1"/>
              <a:t>    - 80%  RETENTION  OF NEW </a:t>
            </a:r>
          </a:p>
          <a:p>
            <a:r>
              <a:rPr lang="en-US" altLang="en-US" sz="1400" b="1"/>
              <a:t>      CONVERTS</a:t>
            </a:r>
          </a:p>
        </p:txBody>
      </p:sp>
      <p:sp>
        <p:nvSpPr>
          <p:cNvPr id="8206" name="Text Box 16"/>
          <p:cNvSpPr txBox="1">
            <a:spLocks noChangeArrowheads="1"/>
          </p:cNvSpPr>
          <p:nvPr/>
        </p:nvSpPr>
        <p:spPr bwMode="auto">
          <a:xfrm>
            <a:off x="4800600" y="2149476"/>
            <a:ext cx="169309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GOD HELPING US </a:t>
            </a:r>
          </a:p>
          <a:p>
            <a:r>
              <a:rPr lang="en-US" altLang="en-US" sz="1200" b="1"/>
              <a:t>FIND THOSE THAT</a:t>
            </a:r>
          </a:p>
          <a:p>
            <a:r>
              <a:rPr lang="en-US" altLang="en-US" sz="1200" b="1"/>
              <a:t>ARE HUNGRY AND</a:t>
            </a:r>
          </a:p>
          <a:p>
            <a:r>
              <a:rPr lang="en-US" altLang="en-US" sz="1200" b="1"/>
              <a:t>READY TO CHANGE</a:t>
            </a:r>
            <a:endParaRPr lang="en-US" altLang="en-US" sz="1200"/>
          </a:p>
        </p:txBody>
      </p:sp>
      <p:sp>
        <p:nvSpPr>
          <p:cNvPr id="8207" name="Text Box 17"/>
          <p:cNvSpPr txBox="1">
            <a:spLocks noChangeArrowheads="1"/>
          </p:cNvSpPr>
          <p:nvPr/>
        </p:nvSpPr>
        <p:spPr bwMode="auto">
          <a:xfrm>
            <a:off x="3581400" y="5889627"/>
            <a:ext cx="5562600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latin typeface="Arial Black" panose="020B0A04020102020204" pitchFamily="34" charset="0"/>
              </a:rPr>
              <a:t>                       </a:t>
            </a:r>
            <a:r>
              <a:rPr lang="en-US" altLang="en-US" sz="1400" u="sng">
                <a:latin typeface="Arial Black" panose="020B0A04020102020204" pitchFamily="34" charset="0"/>
              </a:rPr>
              <a:t>OFFENSE  VS DEFENSE</a:t>
            </a:r>
          </a:p>
          <a:p>
            <a:endParaRPr lang="en-US" altLang="en-US" sz="200" u="sng">
              <a:latin typeface="Arial Black" panose="020B0A04020102020204" pitchFamily="34" charset="0"/>
            </a:endParaRPr>
          </a:p>
          <a:p>
            <a:r>
              <a:rPr lang="en-US" altLang="en-US" sz="1400" b="1"/>
              <a:t>Engaging in intercessory prayer, fasting  and outreach  to bring deliverance to those that are bound by the strongholds of satan and  blinded to the truth.</a:t>
            </a:r>
          </a:p>
        </p:txBody>
      </p:sp>
      <p:sp>
        <p:nvSpPr>
          <p:cNvPr id="8208" name="Line 18"/>
          <p:cNvSpPr>
            <a:spLocks noChangeShapeType="1"/>
          </p:cNvSpPr>
          <p:nvPr/>
        </p:nvSpPr>
        <p:spPr bwMode="auto">
          <a:xfrm flipV="1">
            <a:off x="4724400" y="3352800"/>
            <a:ext cx="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Text Box 19"/>
          <p:cNvSpPr txBox="1">
            <a:spLocks noChangeArrowheads="1"/>
          </p:cNvSpPr>
          <p:nvPr/>
        </p:nvSpPr>
        <p:spPr bwMode="auto">
          <a:xfrm>
            <a:off x="3581400" y="563564"/>
            <a:ext cx="22538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    </a:t>
            </a:r>
            <a:r>
              <a:rPr lang="en-US" altLang="en-US" sz="2200" b="1">
                <a:solidFill>
                  <a:schemeClr val="bg1"/>
                </a:solidFill>
              </a:rPr>
              <a:t>LOST  SOULS</a:t>
            </a:r>
            <a:endParaRPr lang="en-US" altLang="en-US" sz="2200">
              <a:solidFill>
                <a:schemeClr val="bg1"/>
              </a:solidFill>
            </a:endParaRPr>
          </a:p>
        </p:txBody>
      </p:sp>
      <p:sp>
        <p:nvSpPr>
          <p:cNvPr id="8210" name="Line 20"/>
          <p:cNvSpPr>
            <a:spLocks noChangeShapeType="1"/>
          </p:cNvSpPr>
          <p:nvPr/>
        </p:nvSpPr>
        <p:spPr bwMode="auto">
          <a:xfrm>
            <a:off x="3505200" y="990600"/>
            <a:ext cx="2516188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Text Box 21"/>
          <p:cNvSpPr txBox="1">
            <a:spLocks noChangeArrowheads="1"/>
          </p:cNvSpPr>
          <p:nvPr/>
        </p:nvSpPr>
        <p:spPr bwMode="auto">
          <a:xfrm>
            <a:off x="-57150" y="25400"/>
            <a:ext cx="8743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/>
              <a:t>   </a:t>
            </a:r>
            <a:r>
              <a:rPr lang="en-US" altLang="en-US" sz="1800" u="sng">
                <a:latin typeface="Arial Black" panose="020B0A04020102020204" pitchFamily="34" charset="0"/>
              </a:rPr>
              <a:t>REVIVAL of the SANTS</a:t>
            </a:r>
            <a:r>
              <a:rPr lang="en-US" altLang="en-US" sz="1800">
                <a:latin typeface="Arial Black" panose="020B0A04020102020204" pitchFamily="34" charset="0"/>
              </a:rPr>
              <a:t>                  </a:t>
            </a:r>
            <a:r>
              <a:rPr lang="en-US" altLang="en-US" sz="1800" u="sng">
                <a:latin typeface="Arial Black" panose="020B0A04020102020204" pitchFamily="34" charset="0"/>
              </a:rPr>
              <a:t>EVANGELISM of the LOST</a:t>
            </a:r>
          </a:p>
        </p:txBody>
      </p:sp>
      <p:sp>
        <p:nvSpPr>
          <p:cNvPr id="8212" name="Text Box 22"/>
          <p:cNvSpPr txBox="1">
            <a:spLocks noChangeArrowheads="1"/>
          </p:cNvSpPr>
          <p:nvPr/>
        </p:nvSpPr>
        <p:spPr bwMode="auto">
          <a:xfrm>
            <a:off x="3733800" y="4343402"/>
            <a:ext cx="16834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     </a:t>
            </a:r>
            <a:r>
              <a:rPr lang="en-US" altLang="en-US" b="1">
                <a:solidFill>
                  <a:schemeClr val="bg1"/>
                </a:solidFill>
              </a:rPr>
              <a:t>SAINTS</a:t>
            </a:r>
          </a:p>
        </p:txBody>
      </p:sp>
      <p:sp>
        <p:nvSpPr>
          <p:cNvPr id="8213" name="Line 23"/>
          <p:cNvSpPr>
            <a:spLocks noChangeShapeType="1"/>
          </p:cNvSpPr>
          <p:nvPr/>
        </p:nvSpPr>
        <p:spPr bwMode="auto">
          <a:xfrm>
            <a:off x="3581400" y="4800600"/>
            <a:ext cx="2439988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4" name="Text Box 24"/>
          <p:cNvSpPr txBox="1">
            <a:spLocks noChangeArrowheads="1"/>
          </p:cNvSpPr>
          <p:nvPr/>
        </p:nvSpPr>
        <p:spPr bwMode="auto">
          <a:xfrm>
            <a:off x="3581400" y="4724401"/>
            <a:ext cx="234315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800" b="1"/>
          </a:p>
          <a:p>
            <a:pPr algn="ctr"/>
            <a:r>
              <a:rPr lang="en-US" altLang="en-US" b="1">
                <a:solidFill>
                  <a:schemeClr val="bg1"/>
                </a:solidFill>
              </a:rPr>
              <a:t>CARE</a:t>
            </a:r>
          </a:p>
          <a:p>
            <a:pPr algn="ctr"/>
            <a:r>
              <a:rPr lang="en-US" altLang="en-US" b="1">
                <a:solidFill>
                  <a:schemeClr val="bg1"/>
                </a:solidFill>
              </a:rPr>
              <a:t>MINISTRY</a:t>
            </a:r>
          </a:p>
        </p:txBody>
      </p:sp>
      <p:sp>
        <p:nvSpPr>
          <p:cNvPr id="8215" name="Text Box 25"/>
          <p:cNvSpPr txBox="1">
            <a:spLocks noChangeArrowheads="1"/>
          </p:cNvSpPr>
          <p:nvPr/>
        </p:nvSpPr>
        <p:spPr bwMode="auto">
          <a:xfrm>
            <a:off x="3354388" y="2516189"/>
            <a:ext cx="182721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- </a:t>
            </a:r>
            <a:r>
              <a:rPr lang="en-US" altLang="en-US" sz="1200" b="1"/>
              <a:t>PREACH</a:t>
            </a:r>
          </a:p>
          <a:p>
            <a:r>
              <a:rPr lang="en-US" altLang="en-US" sz="1200" b="1"/>
              <a:t>- TEACH</a:t>
            </a:r>
          </a:p>
          <a:p>
            <a:r>
              <a:rPr lang="en-US" altLang="en-US" sz="1200" b="1"/>
              <a:t>- TRAIN</a:t>
            </a:r>
          </a:p>
          <a:p>
            <a:endParaRPr lang="en-US" altLang="en-US" sz="1200" b="1"/>
          </a:p>
          <a:p>
            <a:r>
              <a:rPr lang="en-US" altLang="en-US" sz="1200" b="1"/>
              <a:t>- EXAMPLE </a:t>
            </a:r>
          </a:p>
          <a:p>
            <a:pPr>
              <a:buFontTx/>
              <a:buChar char="-"/>
            </a:pPr>
            <a:r>
              <a:rPr lang="en-US" altLang="en-US" sz="1200" b="1"/>
              <a:t> PUT IN  </a:t>
            </a:r>
          </a:p>
          <a:p>
            <a:r>
              <a:rPr lang="en-US" altLang="en-US" sz="1200" b="1"/>
              <a:t>  PRACTICE</a:t>
            </a:r>
            <a:endParaRPr lang="en-US" altLang="en-US" sz="1200"/>
          </a:p>
        </p:txBody>
      </p:sp>
      <p:sp>
        <p:nvSpPr>
          <p:cNvPr id="8216" name="Line 27"/>
          <p:cNvSpPr>
            <a:spLocks noChangeShapeType="1"/>
          </p:cNvSpPr>
          <p:nvPr/>
        </p:nvSpPr>
        <p:spPr bwMode="auto">
          <a:xfrm flipH="1">
            <a:off x="5029200" y="3200400"/>
            <a:ext cx="13731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Line 28"/>
          <p:cNvSpPr>
            <a:spLocks noChangeShapeType="1"/>
          </p:cNvSpPr>
          <p:nvPr/>
        </p:nvSpPr>
        <p:spPr bwMode="auto">
          <a:xfrm>
            <a:off x="6629401" y="2921000"/>
            <a:ext cx="2208213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8" name="Text Box 29"/>
          <p:cNvSpPr txBox="1">
            <a:spLocks noChangeArrowheads="1"/>
          </p:cNvSpPr>
          <p:nvPr/>
        </p:nvSpPr>
        <p:spPr bwMode="auto">
          <a:xfrm>
            <a:off x="7162800" y="2506664"/>
            <a:ext cx="1202573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200" b="1">
                <a:solidFill>
                  <a:schemeClr val="bg1"/>
                </a:solidFill>
              </a:rPr>
              <a:t>SAINTS</a:t>
            </a:r>
          </a:p>
        </p:txBody>
      </p:sp>
    </p:spTree>
  </p:cSld>
  <p:clrMapOvr>
    <a:masterClrMapping/>
  </p:clrMapOvr>
  <p:transition spd="slow">
    <p:checker/>
    <p:sndAc>
      <p:stSnd>
        <p:snd r:embed="rId3" name="REMINDER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ChangeArrowheads="1"/>
          </p:cNvSpPr>
          <p:nvPr/>
        </p:nvSpPr>
        <p:spPr bwMode="auto">
          <a:xfrm>
            <a:off x="228600" y="1066800"/>
            <a:ext cx="2744788" cy="556260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10243" name="Rectangle 1027"/>
          <p:cNvSpPr>
            <a:spLocks noChangeArrowheads="1"/>
          </p:cNvSpPr>
          <p:nvPr/>
        </p:nvSpPr>
        <p:spPr bwMode="auto">
          <a:xfrm>
            <a:off x="5943600" y="1066800"/>
            <a:ext cx="2895600" cy="5562600"/>
          </a:xfrm>
          <a:prstGeom prst="rect">
            <a:avLst/>
          </a:prstGeom>
          <a:solidFill>
            <a:srgbClr val="0080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0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0244" name="Rectangle 1028"/>
          <p:cNvSpPr>
            <a:spLocks noChangeArrowheads="1"/>
          </p:cNvSpPr>
          <p:nvPr/>
        </p:nvSpPr>
        <p:spPr bwMode="auto">
          <a:xfrm>
            <a:off x="3048000" y="1066800"/>
            <a:ext cx="2819400" cy="5562600"/>
          </a:xfrm>
          <a:prstGeom prst="rect">
            <a:avLst/>
          </a:prstGeom>
          <a:solidFill>
            <a:srgbClr val="FF33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0245" name="Text Box 1029"/>
          <p:cNvSpPr txBox="1">
            <a:spLocks noChangeArrowheads="1"/>
          </p:cNvSpPr>
          <p:nvPr/>
        </p:nvSpPr>
        <p:spPr bwMode="auto">
          <a:xfrm>
            <a:off x="228600" y="1143000"/>
            <a:ext cx="2881313" cy="5386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u="sng">
                <a:solidFill>
                  <a:schemeClr val="bg1"/>
                </a:solidFill>
              </a:rPr>
              <a:t>PLAN &amp; PREPARE FOR THE HARVEST</a:t>
            </a:r>
          </a:p>
          <a:p>
            <a:r>
              <a:rPr lang="en-US" altLang="en-US" sz="1600" b="1">
                <a:solidFill>
                  <a:schemeClr val="bg1"/>
                </a:solidFill>
              </a:rPr>
              <a:t>   </a:t>
            </a:r>
            <a:r>
              <a:rPr lang="en-US" altLang="en-US" sz="1200" b="1">
                <a:solidFill>
                  <a:schemeClr val="bg1"/>
                </a:solidFill>
              </a:rPr>
              <a:t>- DEVELOP YOUR PLAN /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     PLAN  YOUR  WORK: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     MISSION,  VISION, GOALS,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     VALUES  &amp; STRATEGY</a:t>
            </a:r>
            <a:endParaRPr lang="en-US" altLang="en-US" sz="1200" b="1" u="sng">
              <a:solidFill>
                <a:schemeClr val="bg1"/>
              </a:solidFill>
            </a:endParaRPr>
          </a:p>
          <a:p>
            <a:r>
              <a:rPr lang="en-US" altLang="en-US" sz="1200" b="1">
                <a:solidFill>
                  <a:schemeClr val="bg1"/>
                </a:solidFill>
              </a:rPr>
              <a:t>   - CARING FOR AND 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      MINISTERING TO THE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      NEEDS OF VISITORS AND 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      LOST  SOULS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- PRAYER &amp; FASTING</a:t>
            </a:r>
            <a:endParaRPr lang="en-US" altLang="en-US" sz="1600" b="1">
              <a:solidFill>
                <a:schemeClr val="bg1"/>
              </a:solidFill>
            </a:endParaRPr>
          </a:p>
          <a:p>
            <a:endParaRPr lang="en-US" altLang="en-US" sz="1600" b="1">
              <a:solidFill>
                <a:schemeClr val="bg1"/>
              </a:solidFill>
            </a:endParaRPr>
          </a:p>
          <a:p>
            <a:r>
              <a:rPr lang="en-US" altLang="en-US" sz="1600" b="1" u="sng">
                <a:solidFill>
                  <a:schemeClr val="bg1"/>
                </a:solidFill>
              </a:rPr>
              <a:t>PREPARE FOR CHURCH</a:t>
            </a:r>
          </a:p>
          <a:p>
            <a:r>
              <a:rPr lang="en-US" altLang="en-US" sz="1600" b="1" u="sng">
                <a:solidFill>
                  <a:schemeClr val="bg1"/>
                </a:solidFill>
              </a:rPr>
              <a:t>SERVICE VICTORY</a:t>
            </a:r>
          </a:p>
          <a:p>
            <a:r>
              <a:rPr lang="en-US" altLang="en-US" sz="1600" b="1">
                <a:solidFill>
                  <a:schemeClr val="bg1"/>
                </a:solidFill>
              </a:rPr>
              <a:t>   </a:t>
            </a:r>
            <a:r>
              <a:rPr lang="en-US" altLang="en-US" sz="1200" b="1">
                <a:solidFill>
                  <a:schemeClr val="bg1"/>
                </a:solidFill>
              </a:rPr>
              <a:t>- PRAYER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 - MINISTERING  TO THE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    NEEDS OF VISITORS</a:t>
            </a:r>
            <a:endParaRPr lang="en-US" altLang="en-US" sz="1600" b="1">
              <a:solidFill>
                <a:schemeClr val="bg1"/>
              </a:solidFill>
            </a:endParaRPr>
          </a:p>
          <a:p>
            <a:endParaRPr lang="en-US" altLang="en-US" sz="1600" b="1">
              <a:solidFill>
                <a:schemeClr val="bg1"/>
              </a:solidFill>
            </a:endParaRPr>
          </a:p>
          <a:p>
            <a:endParaRPr lang="en-US" altLang="en-US" sz="1600" b="1">
              <a:solidFill>
                <a:schemeClr val="bg1"/>
              </a:solidFill>
            </a:endParaRPr>
          </a:p>
          <a:p>
            <a:r>
              <a:rPr lang="en-US" altLang="en-US" sz="1600" b="1" u="sng">
                <a:solidFill>
                  <a:schemeClr val="bg1"/>
                </a:solidFill>
              </a:rPr>
              <a:t>PREPARE FOR A CLOSER RELATIONSHIP WITH GOD</a:t>
            </a:r>
            <a:endParaRPr lang="en-US" altLang="en-US" sz="1600" b="1">
              <a:solidFill>
                <a:schemeClr val="bg1"/>
              </a:solidFill>
            </a:endParaRPr>
          </a:p>
          <a:p>
            <a:r>
              <a:rPr lang="en-US" altLang="en-US" sz="1200" b="1">
                <a:solidFill>
                  <a:schemeClr val="bg1"/>
                </a:solidFill>
              </a:rPr>
              <a:t>    - PRAYER &amp; FASTING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 - STUDY GOD’S WORD    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 - LOVE FOR LOST SOULS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 - CLAIMING NEW TERRITORY </a:t>
            </a:r>
            <a:endParaRPr lang="en-US" altLang="en-US" sz="16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0246" name="Text Box 1030"/>
          <p:cNvSpPr txBox="1">
            <a:spLocks noChangeArrowheads="1"/>
          </p:cNvSpPr>
          <p:nvPr/>
        </p:nvSpPr>
        <p:spPr bwMode="auto">
          <a:xfrm>
            <a:off x="3124202" y="685800"/>
            <a:ext cx="184731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600" u="sng">
              <a:latin typeface="Arial Black" panose="020B0A04020102020204" pitchFamily="34" charset="0"/>
            </a:endParaRPr>
          </a:p>
          <a:p>
            <a:endParaRPr lang="en-US" altLang="en-US" sz="1600" u="sng">
              <a:latin typeface="Arial Black" panose="020B0A04020102020204" pitchFamily="34" charset="0"/>
            </a:endParaRPr>
          </a:p>
          <a:p>
            <a:endParaRPr lang="en-US" altLang="en-US" sz="1600"/>
          </a:p>
          <a:p>
            <a:endParaRPr lang="en-US" altLang="en-US" sz="1600"/>
          </a:p>
          <a:p>
            <a:endParaRPr lang="en-US" altLang="en-US" sz="1600"/>
          </a:p>
          <a:p>
            <a:endParaRPr lang="en-US" altLang="en-US" sz="1600"/>
          </a:p>
          <a:p>
            <a:endParaRPr lang="en-US" altLang="en-US" sz="1600"/>
          </a:p>
          <a:p>
            <a:endParaRPr lang="en-US" altLang="en-US" sz="1600" u="sng">
              <a:latin typeface="Arial Black" panose="020B0A04020102020204" pitchFamily="34" charset="0"/>
            </a:endParaRPr>
          </a:p>
          <a:p>
            <a:endParaRPr lang="en-US" altLang="en-US" sz="1600">
              <a:latin typeface="Arial Black" panose="020B0A04020102020204" pitchFamily="34" charset="0"/>
            </a:endParaRPr>
          </a:p>
          <a:p>
            <a:endParaRPr lang="en-US" altLang="en-US" sz="1600">
              <a:latin typeface="Arial Black" panose="020B0A04020102020204" pitchFamily="34" charset="0"/>
            </a:endParaRPr>
          </a:p>
          <a:p>
            <a:endParaRPr lang="en-US" altLang="en-US" sz="1600">
              <a:latin typeface="Arial Black" panose="020B0A04020102020204" pitchFamily="34" charset="0"/>
            </a:endParaRPr>
          </a:p>
          <a:p>
            <a:endParaRPr lang="en-US" altLang="en-US" sz="1600">
              <a:latin typeface="Arial Black" panose="020B0A04020102020204" pitchFamily="34" charset="0"/>
            </a:endParaRPr>
          </a:p>
          <a:p>
            <a:endParaRPr lang="en-US" altLang="en-US" sz="1600">
              <a:latin typeface="Arial Black" panose="020B0A04020102020204" pitchFamily="34" charset="0"/>
            </a:endParaRPr>
          </a:p>
          <a:p>
            <a:endParaRPr lang="en-US" altLang="en-US" sz="1600">
              <a:latin typeface="Arial Black" panose="020B0A04020102020204" pitchFamily="34" charset="0"/>
            </a:endParaRPr>
          </a:p>
          <a:p>
            <a:endParaRPr lang="en-US" altLang="en-US" sz="1600">
              <a:latin typeface="Arial Black" panose="020B0A04020102020204" pitchFamily="34" charset="0"/>
            </a:endParaRPr>
          </a:p>
          <a:p>
            <a:endParaRPr lang="en-US" altLang="en-US" sz="1600">
              <a:latin typeface="Arial Black" panose="020B0A04020102020204" pitchFamily="34" charset="0"/>
            </a:endParaRPr>
          </a:p>
          <a:p>
            <a:endParaRPr lang="en-US" altLang="en-US" sz="1600">
              <a:latin typeface="Arial Black" panose="020B0A04020102020204" pitchFamily="34" charset="0"/>
            </a:endParaRPr>
          </a:p>
        </p:txBody>
      </p:sp>
      <p:sp>
        <p:nvSpPr>
          <p:cNvPr id="10247" name="Text Box 1031"/>
          <p:cNvSpPr txBox="1">
            <a:spLocks noChangeArrowheads="1"/>
          </p:cNvSpPr>
          <p:nvPr/>
        </p:nvSpPr>
        <p:spPr bwMode="auto">
          <a:xfrm>
            <a:off x="0" y="-38099"/>
            <a:ext cx="8880475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200">
                <a:latin typeface="Arial Black" panose="020B0A04020102020204" pitchFamily="34" charset="0"/>
              </a:rPr>
              <a:t>Revival of the Saints &amp; Evangelism of the Lost</a:t>
            </a:r>
          </a:p>
          <a:p>
            <a:pPr algn="ctr"/>
            <a:r>
              <a:rPr lang="en-US" altLang="en-US" sz="2200">
                <a:latin typeface="Arial Black" panose="020B0A04020102020204" pitchFamily="34" charset="0"/>
              </a:rPr>
              <a:t>Should be a Continuous Process</a:t>
            </a:r>
          </a:p>
          <a:p>
            <a:pPr algn="ctr"/>
            <a:endParaRPr lang="en-US" altLang="en-US" sz="400">
              <a:latin typeface="Arial Black" panose="020B0A04020102020204" pitchFamily="34" charset="0"/>
            </a:endParaRPr>
          </a:p>
          <a:p>
            <a:endParaRPr lang="en-US" altLang="en-US" sz="400">
              <a:latin typeface="Arial Black" panose="020B0A04020102020204" pitchFamily="34" charset="0"/>
            </a:endParaRPr>
          </a:p>
          <a:p>
            <a:r>
              <a:rPr lang="en-US" altLang="en-US" sz="1600">
                <a:latin typeface="Arial Black" panose="020B0A04020102020204" pitchFamily="34" charset="0"/>
              </a:rPr>
              <a:t>    </a:t>
            </a:r>
            <a:r>
              <a:rPr lang="en-US" altLang="en-US" sz="1600" u="sng">
                <a:solidFill>
                  <a:schemeClr val="accent2"/>
                </a:solidFill>
                <a:latin typeface="Arial Black" panose="020B0A04020102020204" pitchFamily="34" charset="0"/>
              </a:rPr>
              <a:t>1. BEFORE (PRE</a:t>
            </a:r>
            <a:r>
              <a:rPr lang="en-US" altLang="en-US" sz="1600" u="sng">
                <a:latin typeface="Arial Black" panose="020B0A04020102020204" pitchFamily="34" charset="0"/>
              </a:rPr>
              <a:t>)</a:t>
            </a:r>
            <a:r>
              <a:rPr lang="en-US" altLang="en-US" sz="1600">
                <a:latin typeface="Arial Black" panose="020B0A04020102020204" pitchFamily="34" charset="0"/>
              </a:rPr>
              <a:t>                   </a:t>
            </a:r>
            <a:r>
              <a:rPr lang="en-US" altLang="en-US" sz="1600" u="sng">
                <a:solidFill>
                  <a:srgbClr val="FF0000"/>
                </a:solidFill>
                <a:latin typeface="Arial Black" panose="020B0A04020102020204" pitchFamily="34" charset="0"/>
              </a:rPr>
              <a:t>2. THE EVENT</a:t>
            </a:r>
            <a:r>
              <a:rPr lang="en-US" altLang="en-US" sz="1600">
                <a:latin typeface="Arial Black" panose="020B0A04020102020204" pitchFamily="34" charset="0"/>
              </a:rPr>
              <a:t>                 </a:t>
            </a:r>
            <a:r>
              <a:rPr lang="en-US" altLang="en-US" sz="1600" u="sng">
                <a:solidFill>
                  <a:srgbClr val="008000"/>
                </a:solidFill>
                <a:latin typeface="Arial Black" panose="020B0A04020102020204" pitchFamily="34" charset="0"/>
              </a:rPr>
              <a:t>3. AFTER (POST)</a:t>
            </a:r>
            <a:endParaRPr lang="en-US" altLang="en-US">
              <a:solidFill>
                <a:srgbClr val="008000"/>
              </a:solidFill>
              <a:latin typeface="Arial Black" panose="020B0A04020102020204" pitchFamily="34" charset="0"/>
            </a:endParaRPr>
          </a:p>
        </p:txBody>
      </p:sp>
      <p:sp>
        <p:nvSpPr>
          <p:cNvPr id="10248" name="Text Box 1032"/>
          <p:cNvSpPr txBox="1">
            <a:spLocks noChangeArrowheads="1"/>
          </p:cNvSpPr>
          <p:nvPr/>
        </p:nvSpPr>
        <p:spPr bwMode="auto">
          <a:xfrm>
            <a:off x="3124201" y="847726"/>
            <a:ext cx="2795509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latin typeface="Arial Black" panose="020B0A04020102020204" pitchFamily="34" charset="0"/>
            </a:endParaRPr>
          </a:p>
          <a:p>
            <a:r>
              <a:rPr lang="en-US" altLang="en-US">
                <a:solidFill>
                  <a:schemeClr val="bg1"/>
                </a:solidFill>
                <a:latin typeface="Arial Black" panose="020B0A04020102020204" pitchFamily="34" charset="0"/>
              </a:rPr>
              <a:t>1. HARVEST OF</a:t>
            </a:r>
          </a:p>
          <a:p>
            <a:r>
              <a:rPr lang="en-US" altLang="en-US">
                <a:solidFill>
                  <a:schemeClr val="bg1"/>
                </a:solidFill>
                <a:latin typeface="Arial Black" panose="020B0A04020102020204" pitchFamily="34" charset="0"/>
              </a:rPr>
              <a:t>    LOST SOULS</a:t>
            </a:r>
          </a:p>
          <a:p>
            <a:r>
              <a:rPr lang="en-US" altLang="en-US">
                <a:solidFill>
                  <a:schemeClr val="bg1"/>
                </a:solidFill>
                <a:latin typeface="Arial Black" panose="020B0A04020102020204" pitchFamily="34" charset="0"/>
              </a:rPr>
              <a:t>     (REVIVAL)</a:t>
            </a:r>
          </a:p>
          <a:p>
            <a:endParaRPr lang="en-US" altLang="en-US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endParaRPr lang="en-US" altLang="en-US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endParaRPr lang="en-US" altLang="en-US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r>
              <a:rPr lang="en-US" altLang="en-US">
                <a:solidFill>
                  <a:schemeClr val="bg1"/>
                </a:solidFill>
                <a:latin typeface="Arial Black" panose="020B0A04020102020204" pitchFamily="34" charset="0"/>
              </a:rPr>
              <a:t>2. CHURCH</a:t>
            </a:r>
          </a:p>
          <a:p>
            <a:r>
              <a:rPr lang="en-US" altLang="en-US">
                <a:solidFill>
                  <a:schemeClr val="bg1"/>
                </a:solidFill>
                <a:latin typeface="Arial Black" panose="020B0A04020102020204" pitchFamily="34" charset="0"/>
              </a:rPr>
              <a:t>    SERVICE</a:t>
            </a:r>
          </a:p>
          <a:p>
            <a:endParaRPr lang="en-US" altLang="en-US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endParaRPr lang="en-US" altLang="en-US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endParaRPr lang="en-US" altLang="en-US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r>
              <a:rPr lang="en-US" altLang="en-US">
                <a:solidFill>
                  <a:schemeClr val="bg1"/>
                </a:solidFill>
                <a:latin typeface="Arial Black" panose="020B0A04020102020204" pitchFamily="34" charset="0"/>
              </a:rPr>
              <a:t>3. OUR DAILY</a:t>
            </a:r>
          </a:p>
          <a:p>
            <a:r>
              <a:rPr lang="en-US" altLang="en-US">
                <a:solidFill>
                  <a:schemeClr val="bg1"/>
                </a:solidFill>
                <a:latin typeface="Arial Black" panose="020B0A04020102020204" pitchFamily="34" charset="0"/>
              </a:rPr>
              <a:t>    CHRISTIAN</a:t>
            </a:r>
          </a:p>
          <a:p>
            <a:r>
              <a:rPr lang="en-US" altLang="en-US">
                <a:solidFill>
                  <a:schemeClr val="bg1"/>
                </a:solidFill>
                <a:latin typeface="Arial Black" panose="020B0A04020102020204" pitchFamily="34" charset="0"/>
              </a:rPr>
              <a:t>    LIVES   </a:t>
            </a:r>
            <a:endParaRPr lang="en-US" altLang="en-US" sz="80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endParaRPr lang="en-US" altLang="en-US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0249" name="Text Box 1033"/>
          <p:cNvSpPr txBox="1">
            <a:spLocks noChangeArrowheads="1"/>
          </p:cNvSpPr>
          <p:nvPr/>
        </p:nvSpPr>
        <p:spPr bwMode="auto">
          <a:xfrm>
            <a:off x="5926138" y="1219200"/>
            <a:ext cx="2989262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u="sng">
                <a:solidFill>
                  <a:schemeClr val="bg1"/>
                </a:solidFill>
              </a:rPr>
              <a:t>RETAIN THE HARVEST</a:t>
            </a:r>
            <a:endParaRPr lang="en-US" altLang="en-US" sz="1600" b="1">
              <a:solidFill>
                <a:schemeClr val="bg1"/>
              </a:solidFill>
            </a:endParaRPr>
          </a:p>
          <a:p>
            <a:r>
              <a:rPr lang="en-US" altLang="en-US" sz="1200" b="1">
                <a:solidFill>
                  <a:schemeClr val="bg1"/>
                </a:solidFill>
              </a:rPr>
              <a:t>- WORK YOUR PLAN: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  MISSION, VISION, GOALS, VALUES,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  STRATEGY &amp; PROCESSES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- CARING FOR NEW CONVERTS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  -  TEACHING, TRAINING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  -  FRIENDSHIP &amp; FELLOWSHIP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  -  ASSIMILATING INTO THE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     CHURCH</a:t>
            </a:r>
          </a:p>
          <a:p>
            <a:endParaRPr lang="en-US" altLang="en-US" sz="1200" b="1">
              <a:solidFill>
                <a:schemeClr val="bg1"/>
              </a:solidFill>
            </a:endParaRPr>
          </a:p>
          <a:p>
            <a:r>
              <a:rPr lang="en-US" altLang="en-US" sz="1600" b="1" u="sng">
                <a:solidFill>
                  <a:schemeClr val="bg1"/>
                </a:solidFill>
              </a:rPr>
              <a:t>RETAIN THE SPIRITUAL</a:t>
            </a:r>
          </a:p>
          <a:p>
            <a:r>
              <a:rPr lang="en-US" altLang="en-US" sz="1600" b="1" u="sng">
                <a:solidFill>
                  <a:schemeClr val="bg1"/>
                </a:solidFill>
              </a:rPr>
              <a:t>VICTORY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- PRAYER WITH LOST SOULS 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(If there are no lost souls in our altar,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 pray intercessory prayers that God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 will help us find &amp; reach lost souls)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- MINISTERING TO EVERYONE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IN NEED (LOST &amp; SAVED)</a:t>
            </a:r>
          </a:p>
          <a:p>
            <a:endParaRPr lang="en-US" altLang="en-US" sz="1200" b="1">
              <a:solidFill>
                <a:schemeClr val="bg1"/>
              </a:solidFill>
            </a:endParaRPr>
          </a:p>
          <a:p>
            <a:r>
              <a:rPr lang="en-US" altLang="en-US" sz="1600" b="1" u="sng">
                <a:solidFill>
                  <a:schemeClr val="bg1"/>
                </a:solidFill>
              </a:rPr>
              <a:t>RETAIN NEW TERRITORY</a:t>
            </a:r>
          </a:p>
          <a:p>
            <a:r>
              <a:rPr lang="en-US" altLang="en-US" sz="1600" b="1" u="sng">
                <a:solidFill>
                  <a:schemeClr val="bg1"/>
                </a:solidFill>
              </a:rPr>
              <a:t>&amp; CLOSER RELATIONSHIP</a:t>
            </a:r>
          </a:p>
          <a:p>
            <a:r>
              <a:rPr lang="en-US" altLang="en-US" sz="1600" b="1" u="sng">
                <a:solidFill>
                  <a:schemeClr val="bg1"/>
                </a:solidFill>
              </a:rPr>
              <a:t>WITH GOD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- PRAYER &amp; FASTING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- STUDY OF GOD’S WORD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- WORKING IN THE HARVEST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- CHARITY - LOVE IN ACTION</a:t>
            </a:r>
          </a:p>
          <a:p>
            <a:r>
              <a:rPr lang="en-US" altLang="en-US" sz="1200" b="1">
                <a:solidFill>
                  <a:schemeClr val="bg1"/>
                </a:solidFill>
              </a:rPr>
              <a:t>      TO OUR BROTHER &amp; NEIGHBOR</a:t>
            </a:r>
          </a:p>
          <a:p>
            <a:endParaRPr lang="en-US" altLang="en-US" sz="12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checker/>
    <p:sndAc>
      <p:stSnd>
        <p:snd r:embed="rId3" name="REMINDER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687389" y="1531940"/>
            <a:ext cx="9364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>
                <a:solidFill>
                  <a:srgbClr val="FF0000"/>
                </a:solidFill>
                <a:latin typeface="Arial Black" panose="020B0A04020102020204" pitchFamily="34" charset="0"/>
              </a:rPr>
              <a:t>GOD</a:t>
            </a:r>
            <a:endParaRPr lang="en-US" altLang="en-US" sz="2000" b="1">
              <a:latin typeface="Arial Black" panose="020B0A04020102020204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06389" y="3962402"/>
            <a:ext cx="15255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solidFill>
                  <a:srgbClr val="0000FF"/>
                </a:solidFill>
                <a:latin typeface="Arial Black" panose="020B0A04020102020204" pitchFamily="34" charset="0"/>
              </a:rPr>
              <a:t>SINNER</a:t>
            </a:r>
            <a:endParaRPr lang="en-US" altLang="en-US" sz="200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295400" y="2667002"/>
            <a:ext cx="12969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DEVIL</a:t>
            </a:r>
            <a:endParaRPr lang="en-US" altLang="en-US" sz="2000" u="sng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943601" y="2827340"/>
            <a:ext cx="12458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solidFill>
                  <a:srgbClr val="008000"/>
                </a:solidFill>
                <a:latin typeface="Arial Black" panose="020B0A04020102020204" pitchFamily="34" charset="0"/>
              </a:rPr>
              <a:t>SAINT</a:t>
            </a:r>
            <a:endParaRPr lang="en-US" altLang="en-US" sz="2000">
              <a:solidFill>
                <a:srgbClr val="008000"/>
              </a:solidFill>
              <a:latin typeface="Arial Black" panose="020B0A04020102020204" pitchFamily="34" charset="0"/>
            </a:endParaRPr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 flipH="1">
            <a:off x="2438400" y="2971800"/>
            <a:ext cx="33528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627686" y="315915"/>
            <a:ext cx="5504456" cy="877163"/>
          </a:xfrm>
          <a:prstGeom prst="rect">
            <a:avLst/>
          </a:prstGeom>
          <a:solidFill>
            <a:srgbClr val="FFFF66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800" b="1">
                <a:solidFill>
                  <a:srgbClr val="FF0000"/>
                </a:solidFill>
                <a:latin typeface="Arial Black" panose="020B0A04020102020204" pitchFamily="34" charset="0"/>
              </a:rPr>
              <a:t>SOUL WINNING</a:t>
            </a:r>
          </a:p>
          <a:p>
            <a:pPr algn="ctr"/>
            <a:endParaRPr lang="en-US" altLang="en-US" sz="300" b="1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altLang="en-US" sz="2000" b="1">
                <a:solidFill>
                  <a:srgbClr val="010000"/>
                </a:solidFill>
                <a:latin typeface="Arial Black" panose="020B0A04020102020204" pitchFamily="34" charset="0"/>
              </a:rPr>
              <a:t>PRAYER MINISTRY &amp; CARE MINISTRY</a:t>
            </a:r>
            <a:endParaRPr lang="en-US" altLang="en-US" sz="2000">
              <a:solidFill>
                <a:srgbClr val="010000"/>
              </a:solidFill>
              <a:latin typeface="Arial Black" panose="020B0A04020102020204" pitchFamily="34" charset="0"/>
            </a:endParaRP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H="1" flipV="1">
            <a:off x="1752600" y="2133600"/>
            <a:ext cx="4038600" cy="7620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1219200" y="2133600"/>
            <a:ext cx="0" cy="1828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1905000" y="1828800"/>
            <a:ext cx="3962400" cy="838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1830388" y="3124200"/>
            <a:ext cx="3960812" cy="1066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457200" y="4808540"/>
            <a:ext cx="13298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solidFill>
                  <a:srgbClr val="0000FF"/>
                </a:solidFill>
                <a:latin typeface="Arial Black" panose="020B0A04020102020204" pitchFamily="34" charset="0"/>
              </a:rPr>
              <a:t>SAVED</a:t>
            </a:r>
            <a:endParaRPr lang="en-US" altLang="en-US" sz="200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990600" y="4495800"/>
            <a:ext cx="0" cy="304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1752600" y="3429000"/>
            <a:ext cx="4191000" cy="15240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3429000" y="2514600"/>
            <a:ext cx="312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1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3429000" y="2133600"/>
            <a:ext cx="31115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2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898525" y="2681288"/>
            <a:ext cx="312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3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3429000" y="1828800"/>
            <a:ext cx="312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4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3354388" y="3352800"/>
            <a:ext cx="312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5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3354388" y="3886200"/>
            <a:ext cx="312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7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3656014" y="4191000"/>
            <a:ext cx="5487987" cy="2154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>
                <a:solidFill>
                  <a:srgbClr val="33CC33"/>
                </a:solidFill>
              </a:rPr>
              <a:t>1</a:t>
            </a:r>
            <a:r>
              <a:rPr lang="en-US" altLang="en-US" sz="1400" b="1">
                <a:solidFill>
                  <a:srgbClr val="008000"/>
                </a:solidFill>
              </a:rPr>
              <a:t>. SAINT - PRAYS </a:t>
            </a:r>
            <a:r>
              <a:rPr lang="en-US" altLang="en-US" sz="1600" b="1" u="sng">
                <a:solidFill>
                  <a:srgbClr val="008000"/>
                </a:solidFill>
              </a:rPr>
              <a:t>SPIRITUAL WARFARE PRAYERS</a:t>
            </a:r>
            <a:r>
              <a:rPr lang="en-US" altLang="en-US" sz="1400" b="1">
                <a:solidFill>
                  <a:srgbClr val="008000"/>
                </a:solidFill>
              </a:rPr>
              <a:t> </a:t>
            </a:r>
          </a:p>
          <a:p>
            <a:r>
              <a:rPr lang="en-US" altLang="en-US" sz="1400" b="1">
                <a:solidFill>
                  <a:srgbClr val="008000"/>
                </a:solidFill>
              </a:rPr>
              <a:t>    The god of this world has bound them  &amp; blinded their eyes.</a:t>
            </a:r>
          </a:p>
          <a:p>
            <a:r>
              <a:rPr lang="en-US" altLang="en-US" sz="1400" b="1">
                <a:solidFill>
                  <a:srgbClr val="008000"/>
                </a:solidFill>
              </a:rPr>
              <a:t>2. SAINT - PRAYS  </a:t>
            </a:r>
            <a:r>
              <a:rPr lang="en-US" altLang="en-US" sz="1600" b="1" u="sng">
                <a:solidFill>
                  <a:srgbClr val="008000"/>
                </a:solidFill>
              </a:rPr>
              <a:t>INTERCESSORY PRAYERS</a:t>
            </a:r>
            <a:r>
              <a:rPr lang="en-US" altLang="en-US" sz="1400" b="1">
                <a:solidFill>
                  <a:srgbClr val="008000"/>
                </a:solidFill>
              </a:rPr>
              <a:t> </a:t>
            </a:r>
          </a:p>
          <a:p>
            <a:r>
              <a:rPr lang="en-US" altLang="en-US" sz="1400" b="1">
                <a:solidFill>
                  <a:srgbClr val="008000"/>
                </a:solidFill>
              </a:rPr>
              <a:t>     That God would hover around them and deal with them.</a:t>
            </a:r>
          </a:p>
          <a:p>
            <a:r>
              <a:rPr lang="en-US" altLang="en-US" sz="1400" b="1">
                <a:solidFill>
                  <a:srgbClr val="FF0000"/>
                </a:solidFill>
              </a:rPr>
              <a:t>3. GOD - HOVERS AROUND &amp; BIRTHS A HUNGER IN THEM</a:t>
            </a:r>
          </a:p>
          <a:p>
            <a:r>
              <a:rPr lang="en-US" altLang="en-US" sz="1400" b="1">
                <a:solidFill>
                  <a:srgbClr val="FF0000"/>
                </a:solidFill>
              </a:rPr>
              <a:t>4. GOD - IMPRESSES THE SAINT WHEN &amp; WHAT TO SPEAK</a:t>
            </a:r>
            <a:endParaRPr lang="en-US" altLang="en-US" sz="1400" b="1"/>
          </a:p>
          <a:p>
            <a:r>
              <a:rPr lang="en-US" altLang="en-US" sz="1400" b="1">
                <a:solidFill>
                  <a:srgbClr val="008000"/>
                </a:solidFill>
              </a:rPr>
              <a:t>5. SAINT - </a:t>
            </a:r>
            <a:r>
              <a:rPr lang="en-US" altLang="en-US" sz="1600" b="1" u="sng">
                <a:solidFill>
                  <a:srgbClr val="008000"/>
                </a:solidFill>
              </a:rPr>
              <a:t>FRIENDSHIP &amp; CARE</a:t>
            </a:r>
            <a:r>
              <a:rPr lang="en-US" altLang="en-US" sz="1400" b="1">
                <a:solidFill>
                  <a:srgbClr val="008000"/>
                </a:solidFill>
              </a:rPr>
              <a:t> TO THE SINNER</a:t>
            </a:r>
          </a:p>
          <a:p>
            <a:r>
              <a:rPr lang="en-US" altLang="en-US" sz="1400" b="1">
                <a:solidFill>
                  <a:srgbClr val="0000FF"/>
                </a:solidFill>
              </a:rPr>
              <a:t>6. THE SINNER RESPONDS</a:t>
            </a:r>
            <a:r>
              <a:rPr lang="en-US" altLang="en-US" sz="1400" b="1">
                <a:solidFill>
                  <a:srgbClr val="33CC33"/>
                </a:solidFill>
              </a:rPr>
              <a:t>  </a:t>
            </a:r>
            <a:r>
              <a:rPr lang="en-US" altLang="en-US" sz="1400" b="1">
                <a:solidFill>
                  <a:srgbClr val="FF0000"/>
                </a:solidFill>
              </a:rPr>
              <a:t>&amp;  GOD SAVES THEM</a:t>
            </a:r>
          </a:p>
          <a:p>
            <a:r>
              <a:rPr lang="en-US" altLang="en-US" sz="1400" b="1">
                <a:solidFill>
                  <a:srgbClr val="008000"/>
                </a:solidFill>
              </a:rPr>
              <a:t>7. SAINT -  </a:t>
            </a:r>
            <a:r>
              <a:rPr lang="en-US" altLang="en-US" sz="1600" b="1" u="sng">
                <a:solidFill>
                  <a:srgbClr val="008000"/>
                </a:solidFill>
              </a:rPr>
              <a:t>FRIENDSHIP &amp; CARE</a:t>
            </a:r>
            <a:r>
              <a:rPr lang="en-US" altLang="en-US" sz="1400" b="1">
                <a:solidFill>
                  <a:srgbClr val="008000"/>
                </a:solidFill>
              </a:rPr>
              <a:t> TO THE NEW CONVERT</a:t>
            </a:r>
            <a:endParaRPr lang="en-US" altLang="en-US" sz="1600" b="1">
              <a:solidFill>
                <a:srgbClr val="008000"/>
              </a:solidFill>
            </a:endParaRP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5029200" y="1470025"/>
            <a:ext cx="3962400" cy="784830"/>
          </a:xfrm>
          <a:prstGeom prst="rect">
            <a:avLst/>
          </a:prstGeom>
          <a:solidFill>
            <a:srgbClr val="0066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500">
                <a:solidFill>
                  <a:schemeClr val="bg1"/>
                </a:solidFill>
                <a:latin typeface="Arial Black" panose="020B0A04020102020204" pitchFamily="34" charset="0"/>
              </a:rPr>
              <a:t>TALK TO GOD ABOUT YOUR NEIGHBOR BEFORE YOU TALK TO YOUR NEIGHBOR ABOUT GOD !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1" y="6477000"/>
            <a:ext cx="92280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THEY DON’T CARE HOW MUCH YOU KNOW,  UNTIL THEY KNOW HOW MUCH YOU CARE !</a:t>
            </a:r>
            <a:endParaRPr lang="en-US" altLang="en-US" sz="2000" b="1"/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365125" y="2681288"/>
            <a:ext cx="312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6</a:t>
            </a:r>
          </a:p>
        </p:txBody>
      </p:sp>
      <p:sp>
        <p:nvSpPr>
          <p:cNvPr id="12313" name="Line 25"/>
          <p:cNvSpPr>
            <a:spLocks noChangeShapeType="1"/>
          </p:cNvSpPr>
          <p:nvPr/>
        </p:nvSpPr>
        <p:spPr bwMode="auto">
          <a:xfrm>
            <a:off x="762000" y="2133600"/>
            <a:ext cx="0" cy="1828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checker/>
    <p:sndAc>
      <p:stSnd>
        <p:snd r:embed="rId3" name="REMINDER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2"/>
          <p:cNvSpPr>
            <a:spLocks noChangeShapeType="1"/>
          </p:cNvSpPr>
          <p:nvPr/>
        </p:nvSpPr>
        <p:spPr bwMode="auto">
          <a:xfrm flipV="1">
            <a:off x="457200" y="1100138"/>
            <a:ext cx="6248400" cy="232886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>
            <a:off x="457200" y="3429001"/>
            <a:ext cx="6248400" cy="175101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762000" y="3282951"/>
            <a:ext cx="11769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008000"/>
                </a:solidFill>
                <a:latin typeface="Arial Black" panose="020B0A04020102020204" pitchFamily="34" charset="0"/>
              </a:rPr>
              <a:t>MISSION</a:t>
            </a:r>
            <a:endParaRPr lang="en-US" altLang="en-US" sz="1600" b="1">
              <a:solidFill>
                <a:srgbClr val="008000"/>
              </a:solidFill>
            </a:endParaRPr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1905000" y="2895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898651" y="3124201"/>
            <a:ext cx="107473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200" b="1"/>
          </a:p>
          <a:p>
            <a:r>
              <a:rPr lang="en-US" altLang="en-US" sz="1600" b="1">
                <a:solidFill>
                  <a:srgbClr val="800080"/>
                </a:solidFill>
                <a:latin typeface="Arial Black" panose="020B0A04020102020204" pitchFamily="34" charset="0"/>
              </a:rPr>
              <a:t>VISION</a:t>
            </a:r>
            <a:endParaRPr lang="en-US" altLang="en-US" sz="1200" b="1">
              <a:solidFill>
                <a:srgbClr val="800080"/>
              </a:solidFill>
            </a:endParaRPr>
          </a:p>
          <a:p>
            <a:endParaRPr lang="en-US" altLang="en-US" sz="1200" b="1">
              <a:solidFill>
                <a:srgbClr val="800080"/>
              </a:solidFill>
            </a:endParaRP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2819400" y="2514600"/>
            <a:ext cx="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973389" y="2514600"/>
            <a:ext cx="35242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200" b="1"/>
          </a:p>
          <a:p>
            <a:r>
              <a:rPr lang="en-US" altLang="en-US" sz="1600">
                <a:solidFill>
                  <a:srgbClr val="FF0000"/>
                </a:solidFill>
                <a:latin typeface="Arial Black" panose="020B0A04020102020204" pitchFamily="34" charset="0"/>
              </a:rPr>
              <a:t>G</a:t>
            </a:r>
          </a:p>
          <a:p>
            <a:r>
              <a:rPr lang="en-US" altLang="en-US" sz="1600">
                <a:solidFill>
                  <a:srgbClr val="FF0000"/>
                </a:solidFill>
                <a:latin typeface="Arial Black" panose="020B0A04020102020204" pitchFamily="34" charset="0"/>
              </a:rPr>
              <a:t>O</a:t>
            </a:r>
          </a:p>
          <a:p>
            <a:r>
              <a:rPr lang="en-US" altLang="en-US" sz="1600">
                <a:solidFill>
                  <a:srgbClr val="FF0000"/>
                </a:solidFill>
                <a:latin typeface="Arial Black" panose="020B0A04020102020204" pitchFamily="34" charset="0"/>
              </a:rPr>
              <a:t>A</a:t>
            </a:r>
          </a:p>
          <a:p>
            <a:r>
              <a:rPr lang="en-US" altLang="en-US" sz="1600">
                <a:solidFill>
                  <a:srgbClr val="FF0000"/>
                </a:solidFill>
                <a:latin typeface="Arial Black" panose="020B0A04020102020204" pitchFamily="34" charset="0"/>
              </a:rPr>
              <a:t>L</a:t>
            </a:r>
          </a:p>
          <a:p>
            <a:r>
              <a:rPr lang="en-US" altLang="en-US" sz="1600">
                <a:solidFill>
                  <a:srgbClr val="FF0000"/>
                </a:solidFill>
                <a:latin typeface="Arial Black" panose="020B0A04020102020204" pitchFamily="34" charset="0"/>
              </a:rPr>
              <a:t>S</a:t>
            </a:r>
            <a:endParaRPr lang="en-US" altLang="en-US" sz="1600" b="1">
              <a:solidFill>
                <a:srgbClr val="FF0000"/>
              </a:solidFill>
            </a:endParaRPr>
          </a:p>
          <a:p>
            <a:endParaRPr lang="en-US" altLang="en-US" sz="1600" b="1"/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4497388" y="2209800"/>
            <a:ext cx="30321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0000FF"/>
                </a:solidFill>
                <a:latin typeface="Arial Black" panose="020B0A04020102020204" pitchFamily="34" charset="0"/>
              </a:rPr>
              <a:t>P</a:t>
            </a:r>
            <a:endParaRPr lang="en-US" altLang="en-US" sz="1600">
              <a:solidFill>
                <a:srgbClr val="0000FF"/>
              </a:solidFill>
              <a:latin typeface="Arial Black" panose="020B0A04020102020204" pitchFamily="34" charset="0"/>
            </a:endParaRPr>
          </a:p>
          <a:p>
            <a:r>
              <a:rPr lang="en-US" altLang="en-US" sz="1600">
                <a:solidFill>
                  <a:srgbClr val="0000FF"/>
                </a:solidFill>
                <a:latin typeface="Arial Black" panose="020B0A04020102020204" pitchFamily="34" charset="0"/>
              </a:rPr>
              <a:t>R</a:t>
            </a:r>
          </a:p>
          <a:p>
            <a:r>
              <a:rPr lang="en-US" altLang="en-US" sz="1600">
                <a:solidFill>
                  <a:srgbClr val="0000FF"/>
                </a:solidFill>
                <a:latin typeface="Arial Black" panose="020B0A04020102020204" pitchFamily="34" charset="0"/>
              </a:rPr>
              <a:t>O</a:t>
            </a:r>
          </a:p>
          <a:p>
            <a:r>
              <a:rPr lang="en-US" altLang="en-US" sz="1600">
                <a:solidFill>
                  <a:srgbClr val="0000FF"/>
                </a:solidFill>
                <a:latin typeface="Arial Black" panose="020B0A04020102020204" pitchFamily="34" charset="0"/>
              </a:rPr>
              <a:t>C</a:t>
            </a:r>
          </a:p>
          <a:p>
            <a:r>
              <a:rPr lang="en-US" altLang="en-US" sz="1600">
                <a:solidFill>
                  <a:srgbClr val="0000FF"/>
                </a:solidFill>
                <a:latin typeface="Arial Black" panose="020B0A04020102020204" pitchFamily="34" charset="0"/>
              </a:rPr>
              <a:t>E</a:t>
            </a:r>
          </a:p>
          <a:p>
            <a:r>
              <a:rPr lang="en-US" altLang="en-US" sz="1600">
                <a:solidFill>
                  <a:srgbClr val="0000FF"/>
                </a:solidFill>
                <a:latin typeface="Arial Black" panose="020B0A04020102020204" pitchFamily="34" charset="0"/>
              </a:rPr>
              <a:t>S</a:t>
            </a:r>
          </a:p>
          <a:p>
            <a:r>
              <a:rPr lang="en-US" altLang="en-US" sz="1600">
                <a:solidFill>
                  <a:srgbClr val="0000FF"/>
                </a:solidFill>
                <a:latin typeface="Arial Black" panose="020B0A04020102020204" pitchFamily="34" charset="0"/>
              </a:rPr>
              <a:t>S</a:t>
            </a:r>
          </a:p>
          <a:p>
            <a:r>
              <a:rPr lang="en-US" altLang="en-US" sz="1600">
                <a:solidFill>
                  <a:srgbClr val="0000FF"/>
                </a:solidFill>
                <a:latin typeface="Arial Black" panose="020B0A04020102020204" pitchFamily="34" charset="0"/>
              </a:rPr>
              <a:t>E</a:t>
            </a:r>
          </a:p>
          <a:p>
            <a:r>
              <a:rPr lang="en-US" altLang="en-US" sz="1600">
                <a:solidFill>
                  <a:srgbClr val="0000FF"/>
                </a:solidFill>
                <a:latin typeface="Arial Black" panose="020B0A04020102020204" pitchFamily="34" charset="0"/>
              </a:rPr>
              <a:t>S</a:t>
            </a:r>
            <a:endParaRPr lang="en-US" altLang="en-US" sz="1600" b="1">
              <a:solidFill>
                <a:srgbClr val="0000FF"/>
              </a:solidFill>
            </a:endParaRPr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4267200" y="2057400"/>
            <a:ext cx="0" cy="2438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5259388" y="2133601"/>
            <a:ext cx="47148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800080"/>
                </a:solidFill>
                <a:latin typeface="Arial Black" panose="020B0A04020102020204" pitchFamily="34" charset="0"/>
              </a:rPr>
              <a:t>O</a:t>
            </a:r>
          </a:p>
          <a:p>
            <a:r>
              <a:rPr lang="en-US" altLang="en-US" sz="1600">
                <a:solidFill>
                  <a:srgbClr val="800080"/>
                </a:solidFill>
                <a:latin typeface="Arial Black" panose="020B0A04020102020204" pitchFamily="34" charset="0"/>
              </a:rPr>
              <a:t>R</a:t>
            </a:r>
          </a:p>
          <a:p>
            <a:r>
              <a:rPr lang="en-US" altLang="en-US" sz="1600">
                <a:solidFill>
                  <a:srgbClr val="800080"/>
                </a:solidFill>
                <a:latin typeface="Arial Black" panose="020B0A04020102020204" pitchFamily="34" charset="0"/>
              </a:rPr>
              <a:t>G.</a:t>
            </a:r>
          </a:p>
          <a:p>
            <a:r>
              <a:rPr lang="en-US" altLang="en-US">
                <a:solidFill>
                  <a:srgbClr val="800080"/>
                </a:solidFill>
                <a:latin typeface="Arial Black" panose="020B0A04020102020204" pitchFamily="34" charset="0"/>
              </a:rPr>
              <a:t>/</a:t>
            </a:r>
            <a:endParaRPr lang="en-US" altLang="en-US" sz="1400" b="1">
              <a:solidFill>
                <a:srgbClr val="800080"/>
              </a:solidFill>
            </a:endParaRPr>
          </a:p>
          <a:p>
            <a:r>
              <a:rPr lang="en-US" altLang="en-US" sz="1600">
                <a:solidFill>
                  <a:srgbClr val="800080"/>
                </a:solidFill>
                <a:latin typeface="Arial Black" panose="020B0A04020102020204" pitchFamily="34" charset="0"/>
              </a:rPr>
              <a:t>T</a:t>
            </a:r>
          </a:p>
          <a:p>
            <a:r>
              <a:rPr lang="en-US" altLang="en-US" sz="1600">
                <a:solidFill>
                  <a:srgbClr val="800080"/>
                </a:solidFill>
                <a:latin typeface="Arial Black" panose="020B0A04020102020204" pitchFamily="34" charset="0"/>
              </a:rPr>
              <a:t>E</a:t>
            </a:r>
          </a:p>
          <a:p>
            <a:r>
              <a:rPr lang="en-US" altLang="en-US" sz="1600">
                <a:solidFill>
                  <a:srgbClr val="800080"/>
                </a:solidFill>
                <a:latin typeface="Arial Black" panose="020B0A04020102020204" pitchFamily="34" charset="0"/>
              </a:rPr>
              <a:t>A</a:t>
            </a:r>
          </a:p>
          <a:p>
            <a:r>
              <a:rPr lang="en-US" altLang="en-US" sz="1600">
                <a:solidFill>
                  <a:srgbClr val="800080"/>
                </a:solidFill>
                <a:latin typeface="Arial Black" panose="020B0A04020102020204" pitchFamily="34" charset="0"/>
              </a:rPr>
              <a:t>M</a:t>
            </a:r>
          </a:p>
          <a:p>
            <a:r>
              <a:rPr lang="en-US" altLang="en-US" sz="1600">
                <a:solidFill>
                  <a:srgbClr val="800080"/>
                </a:solidFill>
                <a:latin typeface="Arial Black" panose="020B0A04020102020204" pitchFamily="34" charset="0"/>
              </a:rPr>
              <a:t>S</a:t>
            </a:r>
          </a:p>
          <a:p>
            <a:endParaRPr lang="en-US" altLang="en-US" sz="1600">
              <a:solidFill>
                <a:srgbClr val="FF00FF"/>
              </a:solidFill>
              <a:latin typeface="Arial Black" panose="020B0A04020102020204" pitchFamily="34" charset="0"/>
            </a:endParaRPr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5029200" y="1752600"/>
            <a:ext cx="0" cy="297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6172200" y="2209800"/>
            <a:ext cx="23018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800000"/>
                </a:solidFill>
                <a:latin typeface="Arial Black" panose="020B0A04020102020204" pitchFamily="34" charset="0"/>
              </a:rPr>
              <a:t>T</a:t>
            </a:r>
            <a:endParaRPr lang="en-US" altLang="en-US" sz="1600">
              <a:solidFill>
                <a:srgbClr val="800000"/>
              </a:solidFill>
              <a:latin typeface="Arial Black" panose="020B0A04020102020204" pitchFamily="34" charset="0"/>
            </a:endParaRPr>
          </a:p>
          <a:p>
            <a:r>
              <a:rPr lang="en-US" altLang="en-US" sz="1600">
                <a:solidFill>
                  <a:srgbClr val="800000"/>
                </a:solidFill>
                <a:latin typeface="Arial Black" panose="020B0A04020102020204" pitchFamily="34" charset="0"/>
              </a:rPr>
              <a:t>R</a:t>
            </a:r>
          </a:p>
          <a:p>
            <a:r>
              <a:rPr lang="en-US" altLang="en-US" sz="1600">
                <a:solidFill>
                  <a:srgbClr val="800000"/>
                </a:solidFill>
                <a:latin typeface="Arial Black" panose="020B0A04020102020204" pitchFamily="34" charset="0"/>
              </a:rPr>
              <a:t>A</a:t>
            </a:r>
          </a:p>
          <a:p>
            <a:r>
              <a:rPr lang="en-US" altLang="en-US" sz="1600">
                <a:solidFill>
                  <a:srgbClr val="800000"/>
                </a:solidFill>
                <a:latin typeface="Arial Black" panose="020B0A04020102020204" pitchFamily="34" charset="0"/>
              </a:rPr>
              <a:t>I</a:t>
            </a:r>
          </a:p>
          <a:p>
            <a:r>
              <a:rPr lang="en-US" altLang="en-US" sz="1600">
                <a:solidFill>
                  <a:srgbClr val="800000"/>
                </a:solidFill>
                <a:latin typeface="Arial Black" panose="020B0A04020102020204" pitchFamily="34" charset="0"/>
              </a:rPr>
              <a:t>N</a:t>
            </a:r>
          </a:p>
          <a:p>
            <a:r>
              <a:rPr lang="en-US" altLang="en-US" sz="1600">
                <a:solidFill>
                  <a:srgbClr val="800000"/>
                </a:solidFill>
                <a:latin typeface="Arial Black" panose="020B0A04020102020204" pitchFamily="34" charset="0"/>
              </a:rPr>
              <a:t>I</a:t>
            </a:r>
          </a:p>
          <a:p>
            <a:r>
              <a:rPr lang="en-US" altLang="en-US" sz="1600">
                <a:solidFill>
                  <a:srgbClr val="800000"/>
                </a:solidFill>
                <a:latin typeface="Arial Black" panose="020B0A04020102020204" pitchFamily="34" charset="0"/>
              </a:rPr>
              <a:t>N</a:t>
            </a:r>
          </a:p>
          <a:p>
            <a:r>
              <a:rPr lang="en-US" altLang="en-US" sz="1600">
                <a:solidFill>
                  <a:srgbClr val="800000"/>
                </a:solidFill>
                <a:latin typeface="Arial Black" panose="020B0A04020102020204" pitchFamily="34" charset="0"/>
              </a:rPr>
              <a:t>G</a:t>
            </a:r>
          </a:p>
          <a:p>
            <a:endParaRPr lang="en-US" altLang="en-US" sz="1600" b="1">
              <a:solidFill>
                <a:srgbClr val="8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>
            <a:off x="5867400" y="1371600"/>
            <a:ext cx="0" cy="3581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6705600" y="1143000"/>
            <a:ext cx="0" cy="4038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7810502" y="190500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b="1"/>
          </a:p>
          <a:p>
            <a:endParaRPr lang="en-US" altLang="en-US" sz="1400" b="1"/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457200" y="5749926"/>
            <a:ext cx="8001000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>
                <a:solidFill>
                  <a:srgbClr val="FF0000"/>
                </a:solidFill>
                <a:latin typeface="Arial Black" panose="020B0A04020102020204" pitchFamily="34" charset="0"/>
              </a:rPr>
              <a:t>VALUES</a:t>
            </a:r>
            <a:r>
              <a:rPr lang="en-US" altLang="en-US" sz="2000" b="1"/>
              <a:t> - </a:t>
            </a:r>
            <a:r>
              <a:rPr lang="en-US" altLang="en-US" b="1"/>
              <a:t>Drive the Process from the </a:t>
            </a:r>
            <a:r>
              <a:rPr lang="en-US" altLang="en-US" b="1">
                <a:solidFill>
                  <a:srgbClr val="008000"/>
                </a:solidFill>
              </a:rPr>
              <a:t>Mission</a:t>
            </a:r>
            <a:r>
              <a:rPr lang="en-US" altLang="en-US" b="1"/>
              <a:t> to </a:t>
            </a:r>
          </a:p>
          <a:p>
            <a:pPr algn="ctr"/>
            <a:r>
              <a:rPr lang="en-US" altLang="en-US" b="1"/>
              <a:t>     the fulfillment of the </a:t>
            </a:r>
            <a:r>
              <a:rPr lang="en-US" altLang="en-US" b="1">
                <a:solidFill>
                  <a:srgbClr val="FF0000"/>
                </a:solidFill>
              </a:rPr>
              <a:t>Harvest.</a:t>
            </a:r>
            <a:endParaRPr lang="en-US" altLang="en-US" sz="2000" b="1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457200" y="5486400"/>
            <a:ext cx="80010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3505200" y="2286000"/>
            <a:ext cx="0" cy="198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212726" y="201615"/>
            <a:ext cx="8156785" cy="461665"/>
          </a:xfrm>
          <a:prstGeom prst="rect">
            <a:avLst/>
          </a:prstGeom>
          <a:solidFill>
            <a:srgbClr val="FF0000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bg1"/>
                </a:solidFill>
                <a:latin typeface="Arial Black" panose="020B0A04020102020204" pitchFamily="34" charset="0"/>
              </a:rPr>
              <a:t>MOBILIZING FOR A </a:t>
            </a:r>
            <a:r>
              <a:rPr lang="en-US" altLang="en-US" u="sng">
                <a:solidFill>
                  <a:schemeClr val="bg1"/>
                </a:solidFill>
                <a:latin typeface="Arial Black" panose="020B0A04020102020204" pitchFamily="34" charset="0"/>
              </a:rPr>
              <a:t>HARVEST</a:t>
            </a:r>
            <a:r>
              <a:rPr lang="en-US" altLang="en-US">
                <a:solidFill>
                  <a:schemeClr val="bg1"/>
                </a:solidFill>
                <a:latin typeface="Arial Black" panose="020B0A04020102020204" pitchFamily="34" charset="0"/>
              </a:rPr>
              <a:t> DRIVEN CHURCH</a:t>
            </a: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3695700" y="2292351"/>
            <a:ext cx="356188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latin typeface="Arial Black" panose="020B0A04020102020204" pitchFamily="34" charset="0"/>
              </a:rPr>
              <a:t>S</a:t>
            </a:r>
          </a:p>
          <a:p>
            <a:r>
              <a:rPr lang="en-US" altLang="en-US" sz="1600">
                <a:latin typeface="Arial Black" panose="020B0A04020102020204" pitchFamily="34" charset="0"/>
              </a:rPr>
              <a:t>T</a:t>
            </a:r>
          </a:p>
          <a:p>
            <a:r>
              <a:rPr lang="en-US" altLang="en-US" sz="1600">
                <a:latin typeface="Arial Black" panose="020B0A04020102020204" pitchFamily="34" charset="0"/>
              </a:rPr>
              <a:t>R</a:t>
            </a:r>
          </a:p>
          <a:p>
            <a:r>
              <a:rPr lang="en-US" altLang="en-US" sz="1600">
                <a:latin typeface="Arial Black" panose="020B0A04020102020204" pitchFamily="34" charset="0"/>
              </a:rPr>
              <a:t>A</a:t>
            </a:r>
          </a:p>
          <a:p>
            <a:r>
              <a:rPr lang="en-US" altLang="en-US" sz="1600">
                <a:latin typeface="Arial Black" panose="020B0A04020102020204" pitchFamily="34" charset="0"/>
              </a:rPr>
              <a:t>T</a:t>
            </a:r>
          </a:p>
          <a:p>
            <a:r>
              <a:rPr lang="en-US" altLang="en-US" sz="1600">
                <a:latin typeface="Arial Black" panose="020B0A04020102020204" pitchFamily="34" charset="0"/>
              </a:rPr>
              <a:t>E</a:t>
            </a:r>
          </a:p>
          <a:p>
            <a:r>
              <a:rPr lang="en-US" altLang="en-US" sz="1600">
                <a:latin typeface="Arial Black" panose="020B0A04020102020204" pitchFamily="34" charset="0"/>
              </a:rPr>
              <a:t>G</a:t>
            </a:r>
          </a:p>
          <a:p>
            <a:r>
              <a:rPr lang="en-US" altLang="en-US" sz="1600" b="1">
                <a:latin typeface="Arial Black" panose="020B0A04020102020204" pitchFamily="34" charset="0"/>
              </a:rPr>
              <a:t>Y</a:t>
            </a:r>
            <a:endParaRPr lang="en-US" altLang="en-US" sz="1600" b="1"/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8382000" y="1524000"/>
            <a:ext cx="3810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 b="1">
                <a:solidFill>
                  <a:srgbClr val="FF0000"/>
                </a:solidFill>
              </a:rPr>
              <a:t>H</a:t>
            </a:r>
          </a:p>
          <a:p>
            <a:r>
              <a:rPr lang="en-US" altLang="en-US" sz="3200" b="1">
                <a:solidFill>
                  <a:srgbClr val="FF0000"/>
                </a:solidFill>
              </a:rPr>
              <a:t>A</a:t>
            </a:r>
          </a:p>
          <a:p>
            <a:r>
              <a:rPr lang="en-US" altLang="en-US" sz="3200" b="1">
                <a:solidFill>
                  <a:srgbClr val="FF0000"/>
                </a:solidFill>
              </a:rPr>
              <a:t>R</a:t>
            </a:r>
          </a:p>
          <a:p>
            <a:r>
              <a:rPr lang="en-US" altLang="en-US" sz="3200" b="1">
                <a:solidFill>
                  <a:srgbClr val="FF0000"/>
                </a:solidFill>
              </a:rPr>
              <a:t>V</a:t>
            </a:r>
          </a:p>
          <a:p>
            <a:r>
              <a:rPr lang="en-US" altLang="en-US" sz="3200" b="1">
                <a:solidFill>
                  <a:srgbClr val="FF0000"/>
                </a:solidFill>
              </a:rPr>
              <a:t>E</a:t>
            </a:r>
          </a:p>
          <a:p>
            <a:r>
              <a:rPr lang="en-US" altLang="en-US" sz="3200" b="1">
                <a:solidFill>
                  <a:srgbClr val="FF0000"/>
                </a:solidFill>
              </a:rPr>
              <a:t>S</a:t>
            </a:r>
          </a:p>
          <a:p>
            <a:r>
              <a:rPr lang="en-US" altLang="en-US" sz="3200" b="1">
                <a:solidFill>
                  <a:srgbClr val="FF0000"/>
                </a:solidFill>
              </a:rPr>
              <a:t>T</a:t>
            </a:r>
          </a:p>
        </p:txBody>
      </p:sp>
    </p:spTree>
  </p:cSld>
  <p:clrMapOvr>
    <a:masterClrMapping/>
  </p:clrMapOvr>
  <p:transition spd="slow">
    <p:checker/>
    <p:sndAc>
      <p:stSnd>
        <p:snd r:embed="rId3" name="REMINDER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146"/>
          <p:cNvSpPr>
            <a:spLocks noChangeArrowheads="1"/>
          </p:cNvSpPr>
          <p:nvPr/>
        </p:nvSpPr>
        <p:spPr bwMode="auto">
          <a:xfrm>
            <a:off x="152400" y="76200"/>
            <a:ext cx="8839200" cy="4572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>
                <a:solidFill>
                  <a:schemeClr val="bg1"/>
                </a:solidFill>
              </a:rPr>
              <a:t> OUTREACH  STRATEGY &amp; PLAN  -  FOUR PRONG APPROACH</a:t>
            </a:r>
          </a:p>
        </p:txBody>
      </p:sp>
      <p:sp>
        <p:nvSpPr>
          <p:cNvPr id="16387" name="Rectangle 6147"/>
          <p:cNvSpPr>
            <a:spLocks noChangeArrowheads="1"/>
          </p:cNvSpPr>
          <p:nvPr/>
        </p:nvSpPr>
        <p:spPr bwMode="auto">
          <a:xfrm>
            <a:off x="24384" y="5943600"/>
            <a:ext cx="8993188" cy="45720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solidFill>
                  <a:schemeClr val="bg1"/>
                </a:solidFill>
              </a:rPr>
              <a:t>GOAL:  LOST SOULS  DELIVERED,  HEALED,  SAVED  &amp;  ESTABLISHED</a:t>
            </a:r>
          </a:p>
        </p:txBody>
      </p:sp>
      <p:sp>
        <p:nvSpPr>
          <p:cNvPr id="16388" name="Line 6148"/>
          <p:cNvSpPr>
            <a:spLocks noChangeShapeType="1"/>
          </p:cNvSpPr>
          <p:nvPr/>
        </p:nvSpPr>
        <p:spPr bwMode="auto">
          <a:xfrm>
            <a:off x="806451" y="631827"/>
            <a:ext cx="0" cy="5111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Line 6149"/>
          <p:cNvSpPr>
            <a:spLocks noChangeShapeType="1"/>
          </p:cNvSpPr>
          <p:nvPr/>
        </p:nvSpPr>
        <p:spPr bwMode="auto">
          <a:xfrm>
            <a:off x="928688" y="5410201"/>
            <a:ext cx="0" cy="4445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0" name="Text Box 6150"/>
          <p:cNvSpPr txBox="1">
            <a:spLocks noChangeArrowheads="1"/>
          </p:cNvSpPr>
          <p:nvPr/>
        </p:nvSpPr>
        <p:spPr bwMode="auto">
          <a:xfrm>
            <a:off x="228600" y="838200"/>
            <a:ext cx="8686800" cy="4662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400" b="1" dirty="0">
                <a:cs typeface="Times New Roman" panose="02020603050405020304" pitchFamily="18" charset="0"/>
              </a:rPr>
              <a:t> 1.                                  	          2.                                                   3.                                                   4.  </a:t>
            </a:r>
            <a:endParaRPr lang="en-US" altLang="en-US" sz="1400" dirty="0"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1800" b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WHY</a:t>
            </a:r>
            <a:r>
              <a:rPr lang="en-US" altLang="en-US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ARE OUR         </a:t>
            </a:r>
            <a:r>
              <a:rPr lang="en-US" altLang="en-US" sz="1800" b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WHERE</a:t>
            </a:r>
            <a:r>
              <a:rPr lang="en-US" altLang="en-US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IS OUR             </a:t>
            </a:r>
            <a:r>
              <a:rPr lang="en-US" altLang="en-US" sz="1800" b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WHAT</a:t>
            </a:r>
            <a:r>
              <a:rPr lang="en-US" altLang="en-US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WILL WE         </a:t>
            </a:r>
            <a:r>
              <a:rPr lang="en-US" altLang="en-US" sz="1800" b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HOW</a:t>
            </a:r>
            <a:r>
              <a:rPr lang="en-US" altLang="en-US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WILL WE GET</a:t>
            </a:r>
            <a:r>
              <a:rPr lang="en-US" altLang="en-US" sz="1400" b="1" dirty="0">
                <a:solidFill>
                  <a:srgbClr val="FF0000"/>
                </a:solidFill>
                <a:cs typeface="Times New Roman" panose="02020603050405020304" pitchFamily="18" charset="0"/>
              </a:rPr>
              <a:t>     </a:t>
            </a:r>
            <a:br>
              <a:rPr lang="en-US" altLang="en-US" sz="1400" b="1" dirty="0"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en-US" altLang="en-US" sz="1400" b="1" dirty="0">
                <a:solidFill>
                  <a:srgbClr val="FF0000"/>
                </a:solidFill>
                <a:cs typeface="Times New Roman" panose="02020603050405020304" pitchFamily="18" charset="0"/>
              </a:rPr>
              <a:t>  DOORS OPEN ?                     POWER ?	              DO (PROCESSES) ?	     THE WORK DONE ?</a:t>
            </a:r>
            <a:endParaRPr lang="en-US" altLang="en-US" sz="14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1400" b="1" dirty="0">
                <a:solidFill>
                  <a:srgbClr val="FF0000"/>
                </a:solidFill>
                <a:cs typeface="Times New Roman" panose="02020603050405020304" pitchFamily="18" charset="0"/>
              </a:rPr>
              <a:t>  </a:t>
            </a:r>
            <a:endParaRPr lang="en-US" altLang="en-US" sz="14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1200" b="1" dirty="0">
                <a:solidFill>
                  <a:srgbClr val="0000CC"/>
                </a:solidFill>
                <a:cs typeface="Times New Roman" panose="02020603050405020304" pitchFamily="18" charset="0"/>
              </a:rPr>
              <a:t>MISSION,  VISION               DEEPER REL. WITH GOD         </a:t>
            </a:r>
            <a:r>
              <a:rPr lang="en-US" altLang="en-US" sz="1200" b="1" u="sng" dirty="0">
                <a:solidFill>
                  <a:srgbClr val="0000CC"/>
                </a:solidFill>
                <a:cs typeface="Times New Roman" panose="02020603050405020304" pitchFamily="18" charset="0"/>
              </a:rPr>
              <a:t>BUILDING RELATIONSHIPS</a:t>
            </a:r>
            <a:r>
              <a:rPr lang="en-US" altLang="en-US" sz="1200" b="1" dirty="0">
                <a:solidFill>
                  <a:srgbClr val="0000CC"/>
                </a:solidFill>
                <a:cs typeface="Times New Roman" panose="02020603050405020304" pitchFamily="18" charset="0"/>
              </a:rPr>
              <a:t>        WORKERS TOGETHER </a:t>
            </a:r>
            <a:r>
              <a:rPr lang="en-US" altLang="en-US" sz="1200" b="1" u="sng" dirty="0">
                <a:solidFill>
                  <a:srgbClr val="0000CC"/>
                </a:solidFill>
                <a:cs typeface="Times New Roman" panose="02020603050405020304" pitchFamily="18" charset="0"/>
              </a:rPr>
              <a:t>GOALS &amp; VALUES</a:t>
            </a:r>
            <a:r>
              <a:rPr lang="en-US" altLang="en-US" sz="1200" b="1" dirty="0">
                <a:solidFill>
                  <a:srgbClr val="0000CC"/>
                </a:solidFill>
                <a:cs typeface="Times New Roman" panose="02020603050405020304" pitchFamily="18" charset="0"/>
              </a:rPr>
              <a:t>                  </a:t>
            </a:r>
            <a:r>
              <a:rPr lang="en-US" altLang="en-US" sz="1200" b="1" u="sng" dirty="0">
                <a:solidFill>
                  <a:srgbClr val="0000CC"/>
                </a:solidFill>
                <a:cs typeface="Times New Roman" panose="02020603050405020304" pitchFamily="18" charset="0"/>
              </a:rPr>
              <a:t>PRAYER &amp; FASTING</a:t>
            </a:r>
            <a:r>
              <a:rPr lang="en-US" altLang="en-US" sz="1200" b="1" dirty="0">
                <a:solidFill>
                  <a:srgbClr val="0000CC"/>
                </a:solidFill>
                <a:cs typeface="Times New Roman" panose="02020603050405020304" pitchFamily="18" charset="0"/>
              </a:rPr>
              <a:t>                     WITH THE SINNER &amp;               </a:t>
            </a:r>
            <a:r>
              <a:rPr lang="en-US" altLang="en-US" sz="1200" b="1" u="sng" dirty="0">
                <a:solidFill>
                  <a:srgbClr val="0000CC"/>
                </a:solidFill>
                <a:cs typeface="Times New Roman" panose="02020603050405020304" pitchFamily="18" charset="0"/>
              </a:rPr>
              <a:t>TEAMS - TEAM WORK</a:t>
            </a:r>
            <a:r>
              <a:rPr lang="en-US" altLang="en-US" sz="1200" b="1" dirty="0">
                <a:solidFill>
                  <a:srgbClr val="0000CC"/>
                </a:solidFill>
                <a:cs typeface="Times New Roman" panose="02020603050405020304" pitchFamily="18" charset="0"/>
              </a:rPr>
              <a:t>    </a:t>
            </a:r>
            <a:r>
              <a:rPr lang="en-US" altLang="en-US" sz="1200" dirty="0">
                <a:solidFill>
                  <a:srgbClr val="0000CC"/>
                </a:solidFill>
                <a:cs typeface="Times New Roman" panose="02020603050405020304" pitchFamily="18" charset="0"/>
              </a:rPr>
              <a:t>		         </a:t>
            </a:r>
            <a:r>
              <a:rPr lang="en-US" altLang="en-US" sz="1200" b="1" u="sng" dirty="0">
                <a:solidFill>
                  <a:srgbClr val="0000CC"/>
                </a:solidFill>
                <a:cs typeface="Times New Roman" panose="02020603050405020304" pitchFamily="18" charset="0"/>
              </a:rPr>
              <a:t>SEEKING HIM</a:t>
            </a:r>
            <a:r>
              <a:rPr lang="en-US" altLang="en-US" sz="1200" b="1" dirty="0">
                <a:solidFill>
                  <a:srgbClr val="0000CC"/>
                </a:solidFill>
                <a:cs typeface="Times New Roman" panose="02020603050405020304" pitchFamily="18" charset="0"/>
              </a:rPr>
              <a:t>                                 </a:t>
            </a:r>
            <a:r>
              <a:rPr lang="en-US" altLang="en-US" sz="1200" b="1" u="sng" dirty="0">
                <a:solidFill>
                  <a:srgbClr val="0000CC"/>
                </a:solidFill>
                <a:cs typeface="Times New Roman" panose="02020603050405020304" pitchFamily="18" charset="0"/>
              </a:rPr>
              <a:t>NEW CONVERT</a:t>
            </a:r>
            <a:endParaRPr lang="en-US" altLang="en-US" sz="1200" u="sng" dirty="0">
              <a:solidFill>
                <a:srgbClr val="0000CC"/>
              </a:solidFill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1200" b="1" dirty="0">
                <a:solidFill>
                  <a:srgbClr val="006600"/>
                </a:solidFill>
                <a:cs typeface="Times New Roman" panose="02020603050405020304" pitchFamily="18" charset="0"/>
              </a:rPr>
              <a:t>1.TEACH &amp; PREACH         1. TEACH &amp; PREACH                      1. TEACH &amp; TRAIN                      1. TEACH &amp; TRAIN</a:t>
            </a:r>
            <a:br>
              <a:rPr lang="en-US" altLang="en-US" sz="1200" b="1" dirty="0">
                <a:solidFill>
                  <a:srgbClr val="006600"/>
                </a:solidFill>
                <a:cs typeface="Times New Roman" panose="02020603050405020304" pitchFamily="18" charset="0"/>
              </a:rPr>
            </a:br>
            <a:r>
              <a:rPr lang="en-US" altLang="en-US" sz="1200" b="1" dirty="0">
                <a:solidFill>
                  <a:srgbClr val="006600"/>
                </a:solidFill>
                <a:cs typeface="Times New Roman" panose="02020603050405020304" pitchFamily="18" charset="0"/>
              </a:rPr>
              <a:t>   PUT IN PRACTICE               PUT IN PRACTICE	                   PUT IN PRACTICE	     PUT IN PRACTICE              </a:t>
            </a:r>
            <a:br>
              <a:rPr lang="en-US" altLang="en-US" sz="1200" b="1" dirty="0">
                <a:solidFill>
                  <a:srgbClr val="006600"/>
                </a:solidFill>
                <a:cs typeface="Times New Roman" panose="02020603050405020304" pitchFamily="18" charset="0"/>
              </a:rPr>
            </a:br>
            <a:r>
              <a:rPr lang="en-US" altLang="en-US" sz="1200" b="1" dirty="0">
                <a:solidFill>
                  <a:srgbClr val="006600"/>
                </a:solidFill>
                <a:cs typeface="Times New Roman" panose="02020603050405020304" pitchFamily="18" charset="0"/>
              </a:rPr>
              <a:t>   VISUALLY DISPLAY            VISUALLY DISPLAY	                   VISUALLY DISPLAY                    VISUALLY DISPLAY	</a:t>
            </a:r>
          </a:p>
          <a:p>
            <a:pPr>
              <a:spcBef>
                <a:spcPct val="50000"/>
              </a:spcBef>
            </a:pPr>
            <a:r>
              <a:rPr lang="en-US" altLang="en-US" sz="1200" b="1" dirty="0">
                <a:solidFill>
                  <a:srgbClr val="006600"/>
                </a:solidFill>
                <a:cs typeface="Times New Roman" panose="02020603050405020304" pitchFamily="18" charset="0"/>
              </a:rPr>
              <a:t>2. TEACH &amp; PREACH	 2. TEACH &amp; PREACH 	               2. TEACH &amp; TRAIN                      2. TEACH &amp; TRAIN</a:t>
            </a:r>
            <a:br>
              <a:rPr lang="en-US" altLang="en-US" sz="1200" b="1" dirty="0">
                <a:solidFill>
                  <a:srgbClr val="006600"/>
                </a:solidFill>
                <a:cs typeface="Times New Roman" panose="02020603050405020304" pitchFamily="18" charset="0"/>
              </a:rPr>
            </a:br>
            <a:r>
              <a:rPr lang="en-US" altLang="en-US" sz="1200" b="1" dirty="0">
                <a:solidFill>
                  <a:srgbClr val="006600"/>
                </a:solidFill>
                <a:cs typeface="Times New Roman" panose="02020603050405020304" pitchFamily="18" charset="0"/>
              </a:rPr>
              <a:t>    PUT IN PRACTICE	     PUT IN PRACTICE                           PUT IN PRACTICE                       PUT IN PRACTICE</a:t>
            </a:r>
            <a:br>
              <a:rPr lang="en-US" altLang="en-US" sz="1200" b="1" dirty="0">
                <a:solidFill>
                  <a:srgbClr val="006600"/>
                </a:solidFill>
                <a:cs typeface="Times New Roman" panose="02020603050405020304" pitchFamily="18" charset="0"/>
              </a:rPr>
            </a:br>
            <a:r>
              <a:rPr lang="en-US" altLang="en-US" sz="1200" b="1" dirty="0">
                <a:solidFill>
                  <a:srgbClr val="006600"/>
                </a:solidFill>
                <a:cs typeface="Times New Roman" panose="02020603050405020304" pitchFamily="18" charset="0"/>
              </a:rPr>
              <a:t>                                                     VISUALLY DISPLAY                        VISUALLY DISPLAY	     VISUALLY DISPLAY</a:t>
            </a:r>
          </a:p>
          <a:p>
            <a:pPr>
              <a:spcBef>
                <a:spcPct val="50000"/>
              </a:spcBef>
            </a:pPr>
            <a:r>
              <a:rPr lang="en-US" altLang="en-US" sz="1200" b="1" dirty="0">
                <a:solidFill>
                  <a:srgbClr val="006600"/>
                </a:solidFill>
                <a:cs typeface="Times New Roman" panose="02020603050405020304" pitchFamily="18" charset="0"/>
              </a:rPr>
              <a:t>3. KEEP VISIBLE	 3. TEACH &amp; PREACH	               3. TEACH &amp; TRAIN	 3. TEACH &amp; TRAIN           </a:t>
            </a:r>
            <a:br>
              <a:rPr lang="en-US" altLang="en-US" sz="1200" b="1" dirty="0">
                <a:solidFill>
                  <a:srgbClr val="006600"/>
                </a:solidFill>
                <a:cs typeface="Times New Roman" panose="02020603050405020304" pitchFamily="18" charset="0"/>
              </a:rPr>
            </a:br>
            <a:r>
              <a:rPr lang="en-US" altLang="en-US" sz="1200" b="1" dirty="0">
                <a:solidFill>
                  <a:srgbClr val="006600"/>
                </a:solidFill>
                <a:cs typeface="Times New Roman" panose="02020603050405020304" pitchFamily="18" charset="0"/>
              </a:rPr>
              <a:t>    (REMINDERS)	     PUT IN PRACTICE                           PUT IN PRACTICE                       PUT IN PRACTICE</a:t>
            </a:r>
            <a:br>
              <a:rPr lang="en-US" altLang="en-US" sz="1200" b="1" dirty="0">
                <a:solidFill>
                  <a:srgbClr val="006600"/>
                </a:solidFill>
                <a:cs typeface="Times New Roman" panose="02020603050405020304" pitchFamily="18" charset="0"/>
              </a:rPr>
            </a:br>
            <a:r>
              <a:rPr lang="en-US" altLang="en-US" sz="1200" b="1" dirty="0">
                <a:solidFill>
                  <a:srgbClr val="006600"/>
                </a:solidFill>
                <a:cs typeface="Times New Roman" panose="02020603050405020304" pitchFamily="18" charset="0"/>
              </a:rPr>
              <a:t>	</a:t>
            </a:r>
          </a:p>
          <a:p>
            <a:pPr>
              <a:spcBef>
                <a:spcPct val="50000"/>
              </a:spcBef>
            </a:pPr>
            <a:r>
              <a:rPr lang="en-US" altLang="en-US" sz="1200" b="1" dirty="0">
                <a:solidFill>
                  <a:srgbClr val="006600"/>
                </a:solidFill>
                <a:cs typeface="Times New Roman" panose="02020603050405020304" pitchFamily="18" charset="0"/>
              </a:rPr>
              <a:t>	                                                                                                                                                  </a:t>
            </a:r>
            <a:r>
              <a:rPr lang="en-US" altLang="en-US" sz="1200" b="1" dirty="0">
                <a:solidFill>
                  <a:srgbClr val="006600"/>
                </a:solidFill>
                <a:latin typeface="Rockwell Nova Extra Bold" panose="020B06040202020202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altLang="en-US" sz="1400" u="sng" dirty="0">
                <a:latin typeface="Rockwell Extra Bold" panose="02060903040505020403" pitchFamily="18" charset="0"/>
                <a:cs typeface="Times New Roman" panose="02020603050405020304" pitchFamily="18" charset="0"/>
              </a:rPr>
              <a:t>DIRECTION</a:t>
            </a:r>
            <a:r>
              <a:rPr lang="en-US" altLang="en-US" sz="1400" dirty="0">
                <a:latin typeface="Rockwell Extra Bold" panose="02060903040505020403" pitchFamily="18" charset="0"/>
                <a:cs typeface="Times New Roman" panose="02020603050405020304" pitchFamily="18" charset="0"/>
              </a:rPr>
              <a:t> 	</a:t>
            </a:r>
            <a:r>
              <a:rPr lang="en-US" altLang="en-US" sz="1400" u="sng" dirty="0">
                <a:latin typeface="Rockwell Extra Bold" panose="02060903040505020403" pitchFamily="18" charset="0"/>
                <a:cs typeface="Times New Roman" panose="02020603050405020304" pitchFamily="18" charset="0"/>
              </a:rPr>
              <a:t>PRAYER  MINISTRY</a:t>
            </a:r>
            <a:r>
              <a:rPr lang="en-US" altLang="en-US" sz="1400" dirty="0">
                <a:latin typeface="Rockwell Extra Bold" panose="02060903040505020403" pitchFamily="18" charset="0"/>
                <a:cs typeface="Times New Roman" panose="02020603050405020304" pitchFamily="18" charset="0"/>
              </a:rPr>
              <a:t>           </a:t>
            </a:r>
            <a:r>
              <a:rPr lang="en-US" altLang="en-US" sz="1400" u="sng" dirty="0">
                <a:latin typeface="Rockwell Extra Bold" panose="02060903040505020403" pitchFamily="18" charset="0"/>
                <a:cs typeface="Times New Roman" panose="02020603050405020304" pitchFamily="18" charset="0"/>
              </a:rPr>
              <a:t>C &amp; C MINISTRY</a:t>
            </a:r>
            <a:r>
              <a:rPr lang="en-US" altLang="en-US" sz="1400" dirty="0">
                <a:latin typeface="Rockwell Extra Bold" panose="02060903040505020403" pitchFamily="18" charset="0"/>
                <a:cs typeface="Times New Roman" panose="02020603050405020304" pitchFamily="18" charset="0"/>
              </a:rPr>
              <a:t>           </a:t>
            </a:r>
            <a:r>
              <a:rPr lang="en-US" altLang="en-US" sz="1200" dirty="0">
                <a:latin typeface="Rockwell Extra Bold" panose="02060903040505020403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dirty="0">
                <a:latin typeface="Rockwell Extra Bold" panose="02060903040505020403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en-US" sz="1400" dirty="0">
                <a:cs typeface="Times New Roman" panose="02020603050405020304" pitchFamily="18" charset="0"/>
              </a:rPr>
              <a:t>		             </a:t>
            </a:r>
            <a:r>
              <a:rPr lang="en-US" altLang="en-US" sz="1400" dirty="0">
                <a:latin typeface="Rockwell Extra Bold" panose="02060903040505020403" pitchFamily="18" charset="0"/>
                <a:cs typeface="Times New Roman" panose="02020603050405020304" pitchFamily="18" charset="0"/>
              </a:rPr>
              <a:t>POWER                                 ACTIONS                               </a:t>
            </a:r>
            <a:r>
              <a:rPr lang="en-US" altLang="en-US" sz="1200" dirty="0">
                <a:latin typeface="Rockwell Extra Bold" panose="02060903040505020403" pitchFamily="18" charset="0"/>
                <a:cs typeface="Times New Roman" panose="02020603050405020304" pitchFamily="18" charset="0"/>
              </a:rPr>
              <a:t>MINISTRY </a:t>
            </a:r>
            <a:endParaRPr lang="en-US" altLang="en-US" sz="1400" dirty="0"/>
          </a:p>
        </p:txBody>
      </p:sp>
      <p:sp>
        <p:nvSpPr>
          <p:cNvPr id="16391" name="Line 6151"/>
          <p:cNvSpPr>
            <a:spLocks noChangeShapeType="1"/>
          </p:cNvSpPr>
          <p:nvPr/>
        </p:nvSpPr>
        <p:spPr bwMode="auto">
          <a:xfrm>
            <a:off x="2895600" y="631827"/>
            <a:ext cx="0" cy="5111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6152"/>
          <p:cNvSpPr>
            <a:spLocks noChangeShapeType="1"/>
          </p:cNvSpPr>
          <p:nvPr/>
        </p:nvSpPr>
        <p:spPr bwMode="auto">
          <a:xfrm>
            <a:off x="5259388" y="609601"/>
            <a:ext cx="0" cy="5111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Line 6153"/>
          <p:cNvSpPr>
            <a:spLocks noChangeShapeType="1"/>
          </p:cNvSpPr>
          <p:nvPr/>
        </p:nvSpPr>
        <p:spPr bwMode="auto">
          <a:xfrm>
            <a:off x="7696200" y="631827"/>
            <a:ext cx="0" cy="5111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6154"/>
          <p:cNvSpPr>
            <a:spLocks noChangeShapeType="1"/>
          </p:cNvSpPr>
          <p:nvPr/>
        </p:nvSpPr>
        <p:spPr bwMode="auto">
          <a:xfrm>
            <a:off x="3048000" y="5410201"/>
            <a:ext cx="0" cy="4445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Line 6155"/>
          <p:cNvSpPr>
            <a:spLocks noChangeShapeType="1"/>
          </p:cNvSpPr>
          <p:nvPr/>
        </p:nvSpPr>
        <p:spPr bwMode="auto">
          <a:xfrm>
            <a:off x="5334000" y="5410201"/>
            <a:ext cx="0" cy="4445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6156"/>
          <p:cNvSpPr>
            <a:spLocks noChangeShapeType="1"/>
          </p:cNvSpPr>
          <p:nvPr/>
        </p:nvSpPr>
        <p:spPr bwMode="auto">
          <a:xfrm>
            <a:off x="7696200" y="5410201"/>
            <a:ext cx="0" cy="4445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6157"/>
          <p:cNvSpPr>
            <a:spLocks noChangeShapeType="1"/>
          </p:cNvSpPr>
          <p:nvPr/>
        </p:nvSpPr>
        <p:spPr bwMode="auto">
          <a:xfrm>
            <a:off x="1981200" y="685800"/>
            <a:ext cx="0" cy="48768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Line 6158"/>
          <p:cNvSpPr>
            <a:spLocks noChangeShapeType="1"/>
          </p:cNvSpPr>
          <p:nvPr/>
        </p:nvSpPr>
        <p:spPr bwMode="auto">
          <a:xfrm>
            <a:off x="4343400" y="685800"/>
            <a:ext cx="0" cy="48768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6159"/>
          <p:cNvSpPr>
            <a:spLocks noChangeShapeType="1"/>
          </p:cNvSpPr>
          <p:nvPr/>
        </p:nvSpPr>
        <p:spPr bwMode="auto">
          <a:xfrm>
            <a:off x="6553200" y="685800"/>
            <a:ext cx="0" cy="48768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2303F3-7EB4-4C18-8008-B35B76C37501}"/>
              </a:ext>
            </a:extLst>
          </p:cNvPr>
          <p:cNvSpPr txBox="1"/>
          <p:nvPr/>
        </p:nvSpPr>
        <p:spPr>
          <a:xfrm>
            <a:off x="6477000" y="4800602"/>
            <a:ext cx="24383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Rockwell Extra Bold" panose="02060903040505020403" pitchFamily="18" charset="0"/>
              </a:rPr>
              <a:t>PRAYER TEAMS</a:t>
            </a:r>
          </a:p>
          <a:p>
            <a:pPr algn="ctr"/>
            <a:r>
              <a:rPr lang="en-US" sz="1200" dirty="0">
                <a:latin typeface="Rockwell Extra Bold" panose="02060903040505020403" pitchFamily="18" charset="0"/>
              </a:rPr>
              <a:t>COMPASSION &amp; CARE</a:t>
            </a:r>
          </a:p>
          <a:p>
            <a:pPr algn="ctr"/>
            <a:r>
              <a:rPr lang="en-US" sz="1200" dirty="0">
                <a:latin typeface="Rockwell Extra Bold" panose="02060903040505020403" pitchFamily="18" charset="0"/>
              </a:rPr>
              <a:t>TEAMS</a:t>
            </a:r>
          </a:p>
        </p:txBody>
      </p:sp>
    </p:spTree>
  </p:cSld>
  <p:clrMapOvr>
    <a:masterClrMapping/>
  </p:clrMapOvr>
  <p:transition spd="slow">
    <p:checker/>
    <p:sndAc>
      <p:stSnd>
        <p:snd r:embed="rId3" name="REMINDER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371600" y="5257800"/>
            <a:ext cx="9906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449388" y="4724400"/>
            <a:ext cx="836612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 flipV="1">
            <a:off x="1905000" y="4343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2743200" y="4495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 flipV="1">
            <a:off x="2362200" y="4876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 flipV="1">
            <a:off x="2286000" y="4343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V="1">
            <a:off x="1905000" y="3962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2362200" y="39624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 flipH="1" flipV="1">
            <a:off x="2667000" y="42672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 flipV="1">
            <a:off x="1449388" y="4343400"/>
            <a:ext cx="455612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 flipH="1">
            <a:off x="914400" y="5257800"/>
            <a:ext cx="534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 flipV="1">
            <a:off x="914400" y="4800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 flipH="1">
            <a:off x="914400" y="4724401"/>
            <a:ext cx="45720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3962400" y="5181600"/>
            <a:ext cx="4648200" cy="6096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3200" b="1">
                <a:latin typeface="Arial Black" panose="020B0A04020102020204" pitchFamily="34" charset="0"/>
              </a:rPr>
              <a:t>(2)</a:t>
            </a:r>
            <a:r>
              <a:rPr lang="en-US" altLang="en-US" b="1"/>
              <a:t>  </a:t>
            </a:r>
            <a:r>
              <a:rPr lang="en-US" altLang="en-US" sz="2000" u="sng">
                <a:latin typeface="Arial Black" panose="020B0A04020102020204" pitchFamily="34" charset="0"/>
              </a:rPr>
              <a:t>POWER</a:t>
            </a:r>
            <a:r>
              <a:rPr lang="en-US" altLang="en-US" sz="2000">
                <a:latin typeface="Arial Black" panose="020B0A04020102020204" pitchFamily="34" charset="0"/>
              </a:rPr>
              <a:t> - PRAYER MINISTRY</a:t>
            </a: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3962400" y="3200400"/>
            <a:ext cx="4648200" cy="1981200"/>
          </a:xfrm>
          <a:prstGeom prst="rect">
            <a:avLst/>
          </a:prstGeom>
          <a:solidFill>
            <a:srgbClr val="660066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1800" b="1"/>
          </a:p>
          <a:p>
            <a:pPr algn="ctr"/>
            <a:endParaRPr lang="en-US" altLang="en-US" sz="1800" b="1"/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3962400" y="5791200"/>
            <a:ext cx="990600" cy="990600"/>
          </a:xfrm>
          <a:prstGeom prst="rect">
            <a:avLst/>
          </a:prstGeom>
          <a:solidFill>
            <a:srgbClr val="3366FF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solidFill>
                  <a:schemeClr val="bg1"/>
                </a:solidFill>
              </a:rPr>
              <a:t>MISSION</a:t>
            </a:r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5791200" y="5791200"/>
            <a:ext cx="992188" cy="990600"/>
          </a:xfrm>
          <a:prstGeom prst="rect">
            <a:avLst/>
          </a:prstGeom>
          <a:solidFill>
            <a:srgbClr val="FF0000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2000"/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7620000" y="5791200"/>
            <a:ext cx="990600" cy="990600"/>
          </a:xfrm>
          <a:prstGeom prst="rect">
            <a:avLst/>
          </a:prstGeom>
          <a:solidFill>
            <a:srgbClr val="990099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solidFill>
                  <a:schemeClr val="bg1"/>
                </a:solidFill>
              </a:rPr>
              <a:t>GOALS</a:t>
            </a:r>
          </a:p>
        </p:txBody>
      </p:sp>
      <p:sp>
        <p:nvSpPr>
          <p:cNvPr id="18452" name="Line 20"/>
          <p:cNvSpPr>
            <a:spLocks noChangeShapeType="1"/>
          </p:cNvSpPr>
          <p:nvPr/>
        </p:nvSpPr>
        <p:spPr bwMode="auto">
          <a:xfrm flipV="1">
            <a:off x="3962400" y="1143000"/>
            <a:ext cx="2058988" cy="2057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 flipH="1" flipV="1">
            <a:off x="6629400" y="1143000"/>
            <a:ext cx="1981200" cy="1981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>
            <a:off x="6021388" y="1143000"/>
            <a:ext cx="6080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 flipV="1">
            <a:off x="6705600" y="42864"/>
            <a:ext cx="1905000" cy="110013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6" name="Line 24"/>
          <p:cNvSpPr>
            <a:spLocks noChangeShapeType="1"/>
          </p:cNvSpPr>
          <p:nvPr/>
        </p:nvSpPr>
        <p:spPr bwMode="auto">
          <a:xfrm flipV="1">
            <a:off x="8610600" y="2892427"/>
            <a:ext cx="533400" cy="3079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7" name="Line 25"/>
          <p:cNvSpPr>
            <a:spLocks noChangeShapeType="1"/>
          </p:cNvSpPr>
          <p:nvPr/>
        </p:nvSpPr>
        <p:spPr bwMode="auto">
          <a:xfrm flipV="1">
            <a:off x="6021388" y="42864"/>
            <a:ext cx="1905000" cy="110013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5784851" y="6057900"/>
            <a:ext cx="10054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b="1">
                <a:solidFill>
                  <a:schemeClr val="bg1"/>
                </a:solidFill>
              </a:rPr>
              <a:t>VISION</a:t>
            </a:r>
          </a:p>
        </p:txBody>
      </p:sp>
      <p:sp>
        <p:nvSpPr>
          <p:cNvPr id="18459" name="Line 27"/>
          <p:cNvSpPr>
            <a:spLocks noChangeShapeType="1"/>
          </p:cNvSpPr>
          <p:nvPr/>
        </p:nvSpPr>
        <p:spPr bwMode="auto">
          <a:xfrm flipV="1">
            <a:off x="8610600" y="4873627"/>
            <a:ext cx="533400" cy="3079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0" name="Line 28"/>
          <p:cNvSpPr>
            <a:spLocks noChangeShapeType="1"/>
          </p:cNvSpPr>
          <p:nvPr/>
        </p:nvSpPr>
        <p:spPr bwMode="auto">
          <a:xfrm flipV="1">
            <a:off x="914400" y="44196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1" name="Line 29"/>
          <p:cNvSpPr>
            <a:spLocks noChangeShapeType="1"/>
          </p:cNvSpPr>
          <p:nvPr/>
        </p:nvSpPr>
        <p:spPr bwMode="auto">
          <a:xfrm flipH="1">
            <a:off x="1219200" y="4343400"/>
            <a:ext cx="457200" cy="122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2" name="Text Box 30"/>
          <p:cNvSpPr txBox="1">
            <a:spLocks noChangeArrowheads="1"/>
          </p:cNvSpPr>
          <p:nvPr/>
        </p:nvSpPr>
        <p:spPr bwMode="auto">
          <a:xfrm>
            <a:off x="4818533" y="2225696"/>
            <a:ext cx="3155159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300" dirty="0">
                <a:solidFill>
                  <a:srgbClr val="000099"/>
                </a:solidFill>
                <a:latin typeface="Arial Black" panose="020B0A04020102020204" pitchFamily="34" charset="0"/>
              </a:rPr>
              <a:t>PRAYER &amp; CARE </a:t>
            </a:r>
          </a:p>
          <a:p>
            <a:pPr algn="ctr"/>
            <a:r>
              <a:rPr lang="en-US" altLang="en-US" sz="2300" dirty="0">
                <a:solidFill>
                  <a:srgbClr val="000099"/>
                </a:solidFill>
                <a:latin typeface="Arial Black" panose="020B0A04020102020204" pitchFamily="34" charset="0"/>
              </a:rPr>
              <a:t>MINISTRY TEAMS </a:t>
            </a:r>
            <a:endParaRPr lang="en-US" altLang="en-US" sz="2300" dirty="0">
              <a:latin typeface="Arial Black" panose="020B0A04020102020204" pitchFamily="34" charset="0"/>
            </a:endParaRPr>
          </a:p>
        </p:txBody>
      </p:sp>
      <p:sp>
        <p:nvSpPr>
          <p:cNvPr id="18463" name="Text Box 31"/>
          <p:cNvSpPr txBox="1">
            <a:spLocks noChangeArrowheads="1"/>
          </p:cNvSpPr>
          <p:nvPr/>
        </p:nvSpPr>
        <p:spPr bwMode="auto">
          <a:xfrm>
            <a:off x="5640388" y="228602"/>
            <a:ext cx="340029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  <a:latin typeface="Arial Black" panose="020B0A04020102020204" pitchFamily="34" charset="0"/>
              </a:rPr>
              <a:t>SOULS DELIVERED</a:t>
            </a:r>
          </a:p>
          <a:p>
            <a:r>
              <a:rPr lang="en-US" altLang="en-US">
                <a:solidFill>
                  <a:srgbClr val="FF0000"/>
                </a:solidFill>
                <a:latin typeface="Arial Black" panose="020B0A04020102020204" pitchFamily="34" charset="0"/>
              </a:rPr>
              <a:t>HEALED &amp; SAVED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18464" name="Text Box 32"/>
          <p:cNvSpPr txBox="1">
            <a:spLocks noChangeArrowheads="1"/>
          </p:cNvSpPr>
          <p:nvPr/>
        </p:nvSpPr>
        <p:spPr bwMode="auto">
          <a:xfrm>
            <a:off x="0" y="1157288"/>
            <a:ext cx="464820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solidFill>
                  <a:srgbClr val="006600"/>
                </a:solidFill>
              </a:rPr>
              <a:t>1. </a:t>
            </a:r>
            <a:r>
              <a:rPr lang="en-US" altLang="en-US" sz="2000" b="1" u="sng">
                <a:solidFill>
                  <a:srgbClr val="006600"/>
                </a:solidFill>
              </a:rPr>
              <a:t>MINOR IMPROVEMENTS </a:t>
            </a:r>
          </a:p>
          <a:p>
            <a:r>
              <a:rPr lang="en-US" altLang="en-US" sz="2000" b="1">
                <a:solidFill>
                  <a:srgbClr val="006600"/>
                </a:solidFill>
              </a:rPr>
              <a:t>    TO THE EXISTING STRUCTURE</a:t>
            </a:r>
          </a:p>
          <a:p>
            <a:endParaRPr lang="en-US" altLang="en-US" sz="800" b="1">
              <a:solidFill>
                <a:srgbClr val="006600"/>
              </a:solidFill>
            </a:endParaRPr>
          </a:p>
          <a:p>
            <a:r>
              <a:rPr lang="en-US" altLang="en-US" sz="2000" b="1"/>
              <a:t>                      </a:t>
            </a:r>
            <a:r>
              <a:rPr lang="en-US" altLang="en-US" sz="2800" b="1"/>
              <a:t>OR</a:t>
            </a:r>
            <a:endParaRPr lang="en-US" altLang="en-US" b="1"/>
          </a:p>
          <a:p>
            <a:endParaRPr lang="en-US" altLang="en-US" sz="1200" b="1"/>
          </a:p>
          <a:p>
            <a:r>
              <a:rPr lang="en-US" altLang="en-US" sz="2000" b="1">
                <a:solidFill>
                  <a:srgbClr val="FF0000"/>
                </a:solidFill>
              </a:rPr>
              <a:t>2. </a:t>
            </a:r>
            <a:r>
              <a:rPr lang="en-US" altLang="en-US" sz="2000" b="1" u="sng">
                <a:solidFill>
                  <a:srgbClr val="FF0000"/>
                </a:solidFill>
              </a:rPr>
              <a:t>REENGINEERING -PROCESS </a:t>
            </a:r>
          </a:p>
          <a:p>
            <a:r>
              <a:rPr lang="en-US" altLang="en-US" sz="2000" b="1">
                <a:solidFill>
                  <a:srgbClr val="FF0000"/>
                </a:solidFill>
              </a:rPr>
              <a:t>    </a:t>
            </a:r>
            <a:r>
              <a:rPr lang="en-US" altLang="en-US" sz="2000" b="1" u="sng">
                <a:solidFill>
                  <a:srgbClr val="FF0000"/>
                </a:solidFill>
              </a:rPr>
              <a:t>REDESIGN </a:t>
            </a:r>
          </a:p>
          <a:p>
            <a:r>
              <a:rPr lang="en-US" altLang="en-US" sz="2000" b="1">
                <a:solidFill>
                  <a:srgbClr val="FF0000"/>
                </a:solidFill>
              </a:rPr>
              <a:t>       BUILDING A  NEW</a:t>
            </a:r>
          </a:p>
          <a:p>
            <a:r>
              <a:rPr lang="en-US" altLang="en-US" sz="2000" b="1">
                <a:solidFill>
                  <a:srgbClr val="FF0000"/>
                </a:solidFill>
              </a:rPr>
              <a:t>       STRUCTURE ON A NEW</a:t>
            </a:r>
          </a:p>
          <a:p>
            <a:r>
              <a:rPr lang="en-US" altLang="en-US" sz="2000" b="1">
                <a:solidFill>
                  <a:srgbClr val="FF0000"/>
                </a:solidFill>
              </a:rPr>
              <a:t>       FOUNDATION </a:t>
            </a:r>
          </a:p>
          <a:p>
            <a:r>
              <a:rPr lang="en-US" altLang="en-US" sz="2000" b="1"/>
              <a:t>    </a:t>
            </a:r>
          </a:p>
        </p:txBody>
      </p:sp>
      <p:sp>
        <p:nvSpPr>
          <p:cNvPr id="18465" name="Text Box 33"/>
          <p:cNvSpPr txBox="1">
            <a:spLocks noChangeArrowheads="1"/>
          </p:cNvSpPr>
          <p:nvPr/>
        </p:nvSpPr>
        <p:spPr bwMode="auto">
          <a:xfrm>
            <a:off x="6232526" y="4460876"/>
            <a:ext cx="1847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  <a:p>
            <a:endParaRPr lang="en-US" altLang="en-US"/>
          </a:p>
        </p:txBody>
      </p:sp>
      <p:sp>
        <p:nvSpPr>
          <p:cNvPr id="18466" name="Text Box 34"/>
          <p:cNvSpPr txBox="1">
            <a:spLocks noChangeArrowheads="1"/>
          </p:cNvSpPr>
          <p:nvPr/>
        </p:nvSpPr>
        <p:spPr bwMode="auto">
          <a:xfrm>
            <a:off x="3886200" y="3886201"/>
            <a:ext cx="5029193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 dirty="0">
                <a:solidFill>
                  <a:schemeClr val="bg1"/>
                </a:solidFill>
                <a:latin typeface="Arial Black" panose="020B0A04020102020204" pitchFamily="34" charset="0"/>
              </a:rPr>
              <a:t>(3)</a:t>
            </a:r>
            <a:r>
              <a:rPr lang="en-US" altLang="en-US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sz="2000" u="sng" dirty="0">
                <a:solidFill>
                  <a:schemeClr val="bg1"/>
                </a:solidFill>
                <a:latin typeface="Arial Black" panose="020B0A04020102020204" pitchFamily="34" charset="0"/>
              </a:rPr>
              <a:t>ACTIONS</a:t>
            </a:r>
            <a:r>
              <a:rPr lang="en-US" altLang="en-US" sz="2000" dirty="0">
                <a:solidFill>
                  <a:schemeClr val="bg1"/>
                </a:solidFill>
                <a:latin typeface="Arial Black" panose="020B0A04020102020204" pitchFamily="34" charset="0"/>
              </a:rPr>
              <a:t> - </a:t>
            </a:r>
          </a:p>
          <a:p>
            <a:r>
              <a:rPr lang="en-US" altLang="en-US" sz="2000" dirty="0">
                <a:solidFill>
                  <a:schemeClr val="bg1"/>
                </a:solidFill>
                <a:latin typeface="Arial Black" panose="020B0A04020102020204" pitchFamily="34" charset="0"/>
              </a:rPr>
              <a:t>        </a:t>
            </a:r>
            <a:r>
              <a:rPr lang="en-US" altLang="en-US" sz="1700" dirty="0">
                <a:solidFill>
                  <a:schemeClr val="bg1"/>
                </a:solidFill>
                <a:latin typeface="Arial Black" panose="020B0A04020102020204" pitchFamily="34" charset="0"/>
              </a:rPr>
              <a:t>COMPASSION &amp; CARE MINISTRY</a:t>
            </a:r>
          </a:p>
        </p:txBody>
      </p:sp>
      <p:sp>
        <p:nvSpPr>
          <p:cNvPr id="18467" name="Text Box 35"/>
          <p:cNvSpPr txBox="1">
            <a:spLocks noChangeArrowheads="1"/>
          </p:cNvSpPr>
          <p:nvPr/>
        </p:nvSpPr>
        <p:spPr bwMode="auto">
          <a:xfrm>
            <a:off x="246064" y="168276"/>
            <a:ext cx="4873835" cy="830997"/>
          </a:xfrm>
          <a:prstGeom prst="rect">
            <a:avLst/>
          </a:prstGeom>
          <a:solidFill>
            <a:srgbClr val="660066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bg1"/>
                </a:solidFill>
                <a:latin typeface="Arial Black" panose="020B0A04020102020204" pitchFamily="34" charset="0"/>
              </a:rPr>
              <a:t>OUTREACH SOUL SAVING</a:t>
            </a:r>
          </a:p>
          <a:p>
            <a:r>
              <a:rPr lang="en-US" altLang="en-US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u="sng">
                <a:solidFill>
                  <a:schemeClr val="bg1"/>
                </a:solidFill>
                <a:latin typeface="Arial Black" panose="020B0A04020102020204" pitchFamily="34" charset="0"/>
              </a:rPr>
              <a:t>MINISTRY IMPROVEMENTS</a:t>
            </a:r>
            <a:endParaRPr lang="en-US" altLang="en-US" b="1">
              <a:solidFill>
                <a:schemeClr val="bg1"/>
              </a:solidFill>
            </a:endParaRPr>
          </a:p>
        </p:txBody>
      </p:sp>
      <p:sp>
        <p:nvSpPr>
          <p:cNvPr id="18468" name="Text Box 36"/>
          <p:cNvSpPr txBox="1">
            <a:spLocks noChangeArrowheads="1"/>
          </p:cNvSpPr>
          <p:nvPr/>
        </p:nvSpPr>
        <p:spPr bwMode="auto">
          <a:xfrm>
            <a:off x="1068388" y="4724400"/>
            <a:ext cx="4235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>
                <a:solidFill>
                  <a:srgbClr val="006600"/>
                </a:solidFill>
                <a:latin typeface="Arial Black" panose="020B0A04020102020204" pitchFamily="34" charset="0"/>
              </a:rPr>
              <a:t>1</a:t>
            </a:r>
            <a:endParaRPr lang="en-US" altLang="en-US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8469" name="Text Box 37"/>
          <p:cNvSpPr txBox="1">
            <a:spLocks noChangeArrowheads="1"/>
          </p:cNvSpPr>
          <p:nvPr/>
        </p:nvSpPr>
        <p:spPr bwMode="auto">
          <a:xfrm>
            <a:off x="3962400" y="3276601"/>
            <a:ext cx="4712444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dirty="0"/>
              <a:t>   </a:t>
            </a:r>
            <a:r>
              <a:rPr lang="en-US" altLang="en-US" sz="1700" b="1" dirty="0">
                <a:solidFill>
                  <a:schemeClr val="bg1"/>
                </a:solidFill>
              </a:rPr>
              <a:t>TEACHING, PREACHING, </a:t>
            </a:r>
            <a:r>
              <a:rPr lang="en-US" altLang="en-US" sz="1700" b="1" u="sng" dirty="0">
                <a:solidFill>
                  <a:schemeClr val="bg1"/>
                </a:solidFill>
              </a:rPr>
              <a:t>TRAINING</a:t>
            </a:r>
            <a:endParaRPr lang="en-US" altLang="en-US" sz="1700" b="1" dirty="0">
              <a:solidFill>
                <a:schemeClr val="bg1"/>
              </a:solidFill>
            </a:endParaRPr>
          </a:p>
          <a:p>
            <a:r>
              <a:rPr lang="en-US" altLang="en-US" sz="1700" b="1" dirty="0">
                <a:solidFill>
                  <a:schemeClr val="bg1"/>
                </a:solidFill>
              </a:rPr>
              <a:t> MAKING VISIBLE, PUTTING IN PRACTICE</a:t>
            </a:r>
            <a:endParaRPr lang="en-US" altLang="en-US" sz="1700" dirty="0">
              <a:solidFill>
                <a:schemeClr val="bg1"/>
              </a:solidFill>
            </a:endParaRPr>
          </a:p>
        </p:txBody>
      </p:sp>
      <p:sp>
        <p:nvSpPr>
          <p:cNvPr id="18470" name="Rectangle 38"/>
          <p:cNvSpPr>
            <a:spLocks noChangeArrowheads="1"/>
          </p:cNvSpPr>
          <p:nvPr/>
        </p:nvSpPr>
        <p:spPr bwMode="auto">
          <a:xfrm>
            <a:off x="76200" y="5715000"/>
            <a:ext cx="2897188" cy="1066800"/>
          </a:xfrm>
          <a:prstGeom prst="rect">
            <a:avLst/>
          </a:prstGeom>
          <a:solidFill>
            <a:srgbClr val="660066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 b="1">
                <a:solidFill>
                  <a:schemeClr val="bg1"/>
                </a:solidFill>
              </a:rPr>
              <a:t>HOW MUCH CHANGE DO YOU</a:t>
            </a:r>
          </a:p>
          <a:p>
            <a:pPr algn="ctr"/>
            <a:r>
              <a:rPr lang="en-US" altLang="en-US" sz="1400" b="1">
                <a:solidFill>
                  <a:schemeClr val="bg1"/>
                </a:solidFill>
              </a:rPr>
              <a:t> WANT?    SIGNIFICANT </a:t>
            </a:r>
          </a:p>
          <a:p>
            <a:pPr algn="ctr"/>
            <a:r>
              <a:rPr lang="en-US" altLang="en-US" sz="1400" b="1">
                <a:solidFill>
                  <a:schemeClr val="bg1"/>
                </a:solidFill>
              </a:rPr>
              <a:t> IMPROVEMENT IN RESULTS</a:t>
            </a:r>
          </a:p>
          <a:p>
            <a:pPr algn="ctr"/>
            <a:r>
              <a:rPr lang="en-US" altLang="en-US" sz="1400" b="1">
                <a:solidFill>
                  <a:schemeClr val="bg1"/>
                </a:solidFill>
              </a:rPr>
              <a:t> WILL COME ONLY WITH</a:t>
            </a:r>
          </a:p>
          <a:p>
            <a:pPr algn="ctr"/>
            <a:r>
              <a:rPr lang="en-US" altLang="en-US" sz="1400" b="1">
                <a:solidFill>
                  <a:schemeClr val="bg1"/>
                </a:solidFill>
              </a:rPr>
              <a:t> SIGNIFICANT CHANGE</a:t>
            </a:r>
            <a:endParaRPr lang="en-US" altLang="en-US" sz="1400">
              <a:solidFill>
                <a:schemeClr val="bg1"/>
              </a:solidFill>
            </a:endParaRPr>
          </a:p>
        </p:txBody>
      </p:sp>
      <p:sp>
        <p:nvSpPr>
          <p:cNvPr id="18471" name="Line 39"/>
          <p:cNvSpPr>
            <a:spLocks noChangeShapeType="1"/>
          </p:cNvSpPr>
          <p:nvPr/>
        </p:nvSpPr>
        <p:spPr bwMode="auto">
          <a:xfrm>
            <a:off x="3048000" y="6248400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72" name="Line 40"/>
          <p:cNvSpPr>
            <a:spLocks noChangeShapeType="1"/>
          </p:cNvSpPr>
          <p:nvPr/>
        </p:nvSpPr>
        <p:spPr bwMode="auto">
          <a:xfrm flipV="1">
            <a:off x="1676400" y="5410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73" name="Text Box 41"/>
          <p:cNvSpPr txBox="1">
            <a:spLocks noChangeArrowheads="1"/>
          </p:cNvSpPr>
          <p:nvPr/>
        </p:nvSpPr>
        <p:spPr bwMode="auto">
          <a:xfrm>
            <a:off x="4187826" y="6248400"/>
            <a:ext cx="36182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 dirty="0">
                <a:latin typeface="Arial Black" panose="020B0A04020102020204" pitchFamily="34" charset="0"/>
              </a:rPr>
              <a:t>(1)</a:t>
            </a:r>
            <a:r>
              <a:rPr lang="en-US" altLang="en-US" dirty="0">
                <a:latin typeface="Arial Black" panose="020B0A04020102020204" pitchFamily="34" charset="0"/>
              </a:rPr>
              <a:t> </a:t>
            </a:r>
            <a:r>
              <a:rPr lang="en-US" altLang="en-US" u="sng" dirty="0">
                <a:latin typeface="Arial Black" panose="020B0A04020102020204" pitchFamily="34" charset="0"/>
              </a:rPr>
              <a:t>D I R E C T I O N</a:t>
            </a:r>
            <a:endParaRPr lang="en-US" altLang="en-US" sz="3200" u="sng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 spd="slow">
    <p:checker/>
    <p:sndAc>
      <p:stSnd>
        <p:snd r:embed="rId3" name="REMINDER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5"/>
          <p:cNvSpPr txBox="1">
            <a:spLocks noChangeArrowheads="1"/>
          </p:cNvSpPr>
          <p:nvPr/>
        </p:nvSpPr>
        <p:spPr bwMode="auto">
          <a:xfrm>
            <a:off x="228600" y="914400"/>
            <a:ext cx="2881313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600" b="1"/>
          </a:p>
          <a:p>
            <a:r>
              <a:rPr lang="en-US" altLang="en-US" sz="1600" b="1"/>
              <a:t>   </a:t>
            </a:r>
          </a:p>
          <a:p>
            <a:endParaRPr lang="en-US" altLang="en-US" sz="1600" b="1"/>
          </a:p>
          <a:p>
            <a:endParaRPr lang="en-US" altLang="en-US" sz="1600"/>
          </a:p>
          <a:p>
            <a:endParaRPr lang="en-US" altLang="en-US" sz="1600"/>
          </a:p>
          <a:p>
            <a:endParaRPr lang="en-US" altLang="en-US" sz="1600">
              <a:latin typeface="Arial Black" panose="020B0A04020102020204" pitchFamily="34" charset="0"/>
            </a:endParaRPr>
          </a:p>
          <a:p>
            <a:endParaRPr lang="en-US" altLang="en-US" sz="1600">
              <a:latin typeface="Arial Black" panose="020B0A04020102020204" pitchFamily="34" charset="0"/>
            </a:endParaRPr>
          </a:p>
        </p:txBody>
      </p:sp>
      <p:sp>
        <p:nvSpPr>
          <p:cNvPr id="20483" name="Text Box 6"/>
          <p:cNvSpPr txBox="1">
            <a:spLocks noChangeArrowheads="1"/>
          </p:cNvSpPr>
          <p:nvPr/>
        </p:nvSpPr>
        <p:spPr bwMode="auto">
          <a:xfrm>
            <a:off x="3124202" y="685800"/>
            <a:ext cx="184731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600" u="sng">
              <a:latin typeface="Arial Black" panose="020B0A04020102020204" pitchFamily="34" charset="0"/>
            </a:endParaRPr>
          </a:p>
          <a:p>
            <a:endParaRPr lang="en-US" altLang="en-US" sz="1600" u="sng">
              <a:latin typeface="Arial Black" panose="020B0A04020102020204" pitchFamily="34" charset="0"/>
            </a:endParaRPr>
          </a:p>
          <a:p>
            <a:endParaRPr lang="en-US" altLang="en-US" sz="1600"/>
          </a:p>
          <a:p>
            <a:endParaRPr lang="en-US" altLang="en-US" sz="1600"/>
          </a:p>
          <a:p>
            <a:endParaRPr lang="en-US" altLang="en-US" sz="1600"/>
          </a:p>
          <a:p>
            <a:endParaRPr lang="en-US" altLang="en-US" sz="1600"/>
          </a:p>
          <a:p>
            <a:endParaRPr lang="en-US" altLang="en-US" sz="1600"/>
          </a:p>
          <a:p>
            <a:endParaRPr lang="en-US" altLang="en-US" sz="1600" u="sng">
              <a:latin typeface="Arial Black" panose="020B0A04020102020204" pitchFamily="34" charset="0"/>
            </a:endParaRPr>
          </a:p>
          <a:p>
            <a:endParaRPr lang="en-US" altLang="en-US" sz="1600">
              <a:latin typeface="Arial Black" panose="020B0A04020102020204" pitchFamily="34" charset="0"/>
            </a:endParaRPr>
          </a:p>
          <a:p>
            <a:endParaRPr lang="en-US" altLang="en-US" sz="1600">
              <a:latin typeface="Arial Black" panose="020B0A04020102020204" pitchFamily="34" charset="0"/>
            </a:endParaRPr>
          </a:p>
          <a:p>
            <a:endParaRPr lang="en-US" altLang="en-US" sz="1600">
              <a:latin typeface="Arial Black" panose="020B0A04020102020204" pitchFamily="34" charset="0"/>
            </a:endParaRPr>
          </a:p>
          <a:p>
            <a:endParaRPr lang="en-US" altLang="en-US" sz="1600">
              <a:latin typeface="Arial Black" panose="020B0A04020102020204" pitchFamily="34" charset="0"/>
            </a:endParaRPr>
          </a:p>
          <a:p>
            <a:endParaRPr lang="en-US" altLang="en-US" sz="1600">
              <a:latin typeface="Arial Black" panose="020B0A04020102020204" pitchFamily="34" charset="0"/>
            </a:endParaRPr>
          </a:p>
          <a:p>
            <a:endParaRPr lang="en-US" altLang="en-US" sz="1600">
              <a:latin typeface="Arial Black" panose="020B0A04020102020204" pitchFamily="34" charset="0"/>
            </a:endParaRPr>
          </a:p>
          <a:p>
            <a:endParaRPr lang="en-US" altLang="en-US" sz="1600">
              <a:latin typeface="Arial Black" panose="020B0A04020102020204" pitchFamily="34" charset="0"/>
            </a:endParaRPr>
          </a:p>
          <a:p>
            <a:endParaRPr lang="en-US" altLang="en-US" sz="1600">
              <a:latin typeface="Arial Black" panose="020B0A04020102020204" pitchFamily="34" charset="0"/>
            </a:endParaRPr>
          </a:p>
          <a:p>
            <a:endParaRPr lang="en-US" altLang="en-US" sz="1600">
              <a:latin typeface="Arial Black" panose="020B0A04020102020204" pitchFamily="34" charset="0"/>
            </a:endParaRPr>
          </a:p>
        </p:txBody>
      </p:sp>
      <p:sp>
        <p:nvSpPr>
          <p:cNvPr id="20484" name="Text Box 7"/>
          <p:cNvSpPr txBox="1">
            <a:spLocks noChangeArrowheads="1"/>
          </p:cNvSpPr>
          <p:nvPr/>
        </p:nvSpPr>
        <p:spPr bwMode="auto">
          <a:xfrm>
            <a:off x="206375" y="1"/>
            <a:ext cx="739311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Arial Black" panose="020B0A04020102020204" pitchFamily="34" charset="0"/>
              </a:rPr>
              <a:t>                         APOSTOLIC REVIVAL</a:t>
            </a:r>
          </a:p>
          <a:p>
            <a:r>
              <a:rPr lang="en-US" altLang="en-US">
                <a:latin typeface="Arial Black" panose="020B0A04020102020204" pitchFamily="34" charset="0"/>
              </a:rPr>
              <a:t>          </a:t>
            </a:r>
            <a:r>
              <a:rPr lang="en-US" altLang="en-US" sz="2200">
                <a:latin typeface="Arial Black" panose="020B0A04020102020204" pitchFamily="34" charset="0"/>
              </a:rPr>
              <a:t>AND CHURCH GROWTH MEASUREMENT</a:t>
            </a:r>
          </a:p>
          <a:p>
            <a:r>
              <a:rPr lang="en-US" altLang="en-US" sz="1600">
                <a:latin typeface="Arial Black" panose="020B0A04020102020204" pitchFamily="34" charset="0"/>
              </a:rPr>
              <a:t>    </a:t>
            </a:r>
            <a:endParaRPr lang="en-US" altLang="en-US" sz="2000">
              <a:latin typeface="Arial Black" panose="020B0A04020102020204" pitchFamily="34" charset="0"/>
            </a:endParaRPr>
          </a:p>
        </p:txBody>
      </p:sp>
      <p:sp>
        <p:nvSpPr>
          <p:cNvPr id="20485" name="Text Box 8"/>
          <p:cNvSpPr txBox="1">
            <a:spLocks noChangeArrowheads="1"/>
          </p:cNvSpPr>
          <p:nvPr/>
        </p:nvSpPr>
        <p:spPr bwMode="auto">
          <a:xfrm>
            <a:off x="5897564" y="950915"/>
            <a:ext cx="37702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200" b="1"/>
          </a:p>
          <a:p>
            <a:r>
              <a:rPr lang="en-US" altLang="en-US" sz="1200" b="1"/>
              <a:t>     </a:t>
            </a:r>
          </a:p>
          <a:p>
            <a:endParaRPr lang="en-US" altLang="en-US" sz="1200" b="1"/>
          </a:p>
        </p:txBody>
      </p:sp>
      <p:sp>
        <p:nvSpPr>
          <p:cNvPr id="20486" name="Line 9"/>
          <p:cNvSpPr>
            <a:spLocks noChangeShapeType="1"/>
          </p:cNvSpPr>
          <p:nvPr/>
        </p:nvSpPr>
        <p:spPr bwMode="auto">
          <a:xfrm>
            <a:off x="306388" y="228600"/>
            <a:ext cx="22082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Line 10"/>
          <p:cNvSpPr>
            <a:spLocks noChangeShapeType="1"/>
          </p:cNvSpPr>
          <p:nvPr/>
        </p:nvSpPr>
        <p:spPr bwMode="auto">
          <a:xfrm>
            <a:off x="6477000" y="228600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Text Box 15"/>
          <p:cNvSpPr txBox="1">
            <a:spLocks noChangeArrowheads="1"/>
          </p:cNvSpPr>
          <p:nvPr/>
        </p:nvSpPr>
        <p:spPr bwMode="auto">
          <a:xfrm>
            <a:off x="3200401" y="914402"/>
            <a:ext cx="2781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20489" name="Text Box 16"/>
          <p:cNvSpPr txBox="1">
            <a:spLocks noChangeArrowheads="1"/>
          </p:cNvSpPr>
          <p:nvPr/>
        </p:nvSpPr>
        <p:spPr bwMode="auto">
          <a:xfrm>
            <a:off x="3048000" y="838200"/>
            <a:ext cx="2819400" cy="5586145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  <a:latin typeface="Rockwell Extra Bold" panose="02060903040505020403" pitchFamily="18" charset="0"/>
              </a:rPr>
              <a:t>2.           </a:t>
            </a:r>
            <a:r>
              <a:rPr lang="en-US" altLang="en-US" sz="2700">
                <a:solidFill>
                  <a:schemeClr val="bg1"/>
                </a:solidFill>
                <a:latin typeface="Rockwell Extra Bold" panose="02060903040505020403" pitchFamily="18" charset="0"/>
              </a:rPr>
              <a:t> </a:t>
            </a:r>
            <a:r>
              <a:rPr lang="en-US" altLang="en-US" sz="2000" u="sng">
                <a:solidFill>
                  <a:schemeClr val="bg1"/>
                </a:solidFill>
                <a:latin typeface="Rockwell Extra Bold" panose="02060903040505020403" pitchFamily="18" charset="0"/>
              </a:rPr>
              <a:t>WINNING</a:t>
            </a:r>
          </a:p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</a:rPr>
              <a:t>HOW MANY     WERE  CONVERTED ?         </a:t>
            </a:r>
            <a:r>
              <a:rPr lang="en-US" altLang="en-US" sz="118" b="1">
                <a:solidFill>
                  <a:srgbClr val="FF0000"/>
                </a:solidFill>
              </a:rPr>
              <a:t>.</a:t>
            </a:r>
            <a:r>
              <a:rPr lang="en-US" altLang="en-US" b="1">
                <a:solidFill>
                  <a:schemeClr val="bg1"/>
                </a:solidFill>
              </a:rPr>
              <a:t>    - LAST 12 MO.</a:t>
            </a:r>
          </a:p>
          <a:p>
            <a:r>
              <a:rPr lang="en-US" altLang="en-US" b="1">
                <a:solidFill>
                  <a:schemeClr val="bg1"/>
                </a:solidFill>
              </a:rPr>
              <a:t>    - LAST 24 MO.     </a:t>
            </a:r>
          </a:p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</a:rPr>
              <a:t>BAPTIZED AND RECEIVED THE HOLY  GHOST</a:t>
            </a:r>
          </a:p>
          <a:p>
            <a:pPr>
              <a:spcBef>
                <a:spcPct val="50000"/>
              </a:spcBef>
            </a:pPr>
            <a:endParaRPr lang="en-US" altLang="en-US" sz="1800" b="1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en-US" altLang="en-US" sz="2000" b="1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en-US" sz="1800" b="1" u="sng">
                <a:solidFill>
                  <a:schemeClr val="bg1"/>
                </a:solidFill>
              </a:rPr>
              <a:t>ATTAINABLE GOAL:</a:t>
            </a:r>
            <a:r>
              <a:rPr lang="en-US" altLang="en-US" sz="1800" b="1">
                <a:solidFill>
                  <a:schemeClr val="bg1"/>
                </a:solidFill>
              </a:rPr>
              <a:t>     15 – 25%</a:t>
            </a:r>
          </a:p>
          <a:p>
            <a:pPr algn="ctr">
              <a:spcBef>
                <a:spcPct val="50000"/>
              </a:spcBef>
            </a:pPr>
            <a:r>
              <a:rPr lang="en-US" altLang="en-US" sz="800" b="1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0490" name="Text Box 17"/>
          <p:cNvSpPr txBox="1">
            <a:spLocks noChangeArrowheads="1"/>
          </p:cNvSpPr>
          <p:nvPr/>
        </p:nvSpPr>
        <p:spPr bwMode="auto">
          <a:xfrm>
            <a:off x="5943600" y="838201"/>
            <a:ext cx="3048000" cy="5909310"/>
          </a:xfrm>
          <a:prstGeom prst="rect">
            <a:avLst/>
          </a:prstGeom>
          <a:gradFill rotWithShape="0">
            <a:gsLst>
              <a:gs pos="0">
                <a:srgbClr val="002F00"/>
              </a:gs>
              <a:gs pos="50000">
                <a:srgbClr val="006600"/>
              </a:gs>
              <a:gs pos="100000">
                <a:srgbClr val="002F00"/>
              </a:gs>
            </a:gsLst>
            <a:lin ang="540000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bg1"/>
                </a:solidFill>
                <a:latin typeface="Rockwell Extra Bold" panose="02060903040505020403" pitchFamily="18" charset="0"/>
              </a:rPr>
              <a:t>3.</a:t>
            </a:r>
            <a:r>
              <a:rPr lang="en-US" altLang="en-US" sz="2700">
                <a:solidFill>
                  <a:schemeClr val="bg1"/>
                </a:solidFill>
                <a:latin typeface="Rockwell Extra Bold" panose="02060903040505020403" pitchFamily="18" charset="0"/>
              </a:rPr>
              <a:t>      </a:t>
            </a:r>
          </a:p>
          <a:p>
            <a:pPr algn="ctr"/>
            <a:r>
              <a:rPr lang="en-US" altLang="en-US" sz="2000" u="sng">
                <a:solidFill>
                  <a:schemeClr val="bg1"/>
                </a:solidFill>
                <a:latin typeface="Rockwell Extra Bold" panose="02060903040505020403" pitchFamily="18" charset="0"/>
              </a:rPr>
              <a:t>RETAINING</a:t>
            </a:r>
          </a:p>
          <a:p>
            <a:endParaRPr lang="en-US" altLang="en-US" sz="800" u="sng">
              <a:solidFill>
                <a:schemeClr val="bg1"/>
              </a:solidFill>
              <a:latin typeface="Rockwell Extra Bold" panose="02060903040505020403" pitchFamily="18" charset="0"/>
            </a:endParaRPr>
          </a:p>
          <a:p>
            <a:r>
              <a:rPr lang="en-US" altLang="en-US" b="1">
                <a:solidFill>
                  <a:schemeClr val="bg1"/>
                </a:solidFill>
              </a:rPr>
              <a:t> HOW MANY</a:t>
            </a:r>
          </a:p>
          <a:p>
            <a:r>
              <a:rPr lang="en-US" altLang="en-US" b="1">
                <a:solidFill>
                  <a:schemeClr val="bg1"/>
                </a:solidFill>
              </a:rPr>
              <a:t> WERE</a:t>
            </a:r>
          </a:p>
          <a:p>
            <a:r>
              <a:rPr lang="en-US" altLang="en-US" b="1">
                <a:solidFill>
                  <a:schemeClr val="bg1"/>
                </a:solidFill>
              </a:rPr>
              <a:t> RETAINED ?</a:t>
            </a:r>
          </a:p>
          <a:p>
            <a:r>
              <a:rPr lang="en-US" altLang="en-US" b="1">
                <a:solidFill>
                  <a:schemeClr val="bg1"/>
                </a:solidFill>
              </a:rPr>
              <a:t>   - LAST 12 MO.</a:t>
            </a:r>
          </a:p>
          <a:p>
            <a:r>
              <a:rPr lang="en-US" altLang="en-US" b="1">
                <a:solidFill>
                  <a:schemeClr val="bg1"/>
                </a:solidFill>
              </a:rPr>
              <a:t>   - LAST 24 MO.</a:t>
            </a:r>
          </a:p>
          <a:p>
            <a:endParaRPr lang="en-US" altLang="en-US" sz="1200" b="1">
              <a:solidFill>
                <a:schemeClr val="bg1"/>
              </a:solidFill>
            </a:endParaRPr>
          </a:p>
          <a:p>
            <a:r>
              <a:rPr lang="en-US" altLang="en-US" sz="2300" b="1">
                <a:solidFill>
                  <a:schemeClr val="bg1"/>
                </a:solidFill>
              </a:rPr>
              <a:t>HOW MANY WERE </a:t>
            </a:r>
            <a:r>
              <a:rPr lang="en-US" altLang="en-US" b="1">
                <a:solidFill>
                  <a:schemeClr val="bg1"/>
                </a:solidFill>
              </a:rPr>
              <a:t>DISCIPLED?</a:t>
            </a:r>
          </a:p>
          <a:p>
            <a:r>
              <a:rPr lang="en-US" altLang="en-US" sz="1600" b="1">
                <a:solidFill>
                  <a:schemeClr val="bg1"/>
                </a:solidFill>
              </a:rPr>
              <a:t>NOW INVESTING THEIR</a:t>
            </a:r>
          </a:p>
          <a:p>
            <a:r>
              <a:rPr lang="en-US" altLang="en-US" sz="1600" b="1">
                <a:solidFill>
                  <a:schemeClr val="bg1"/>
                </a:solidFill>
              </a:rPr>
              <a:t>TWO MOST VALUABLE</a:t>
            </a:r>
          </a:p>
          <a:p>
            <a:r>
              <a:rPr lang="en-US" altLang="en-US" sz="1600" b="1">
                <a:solidFill>
                  <a:schemeClr val="bg1"/>
                </a:solidFill>
              </a:rPr>
              <a:t>RESOURCES IN THE </a:t>
            </a:r>
          </a:p>
          <a:p>
            <a:r>
              <a:rPr lang="en-US" altLang="en-US" sz="1600" b="1">
                <a:solidFill>
                  <a:schemeClr val="bg1"/>
                </a:solidFill>
              </a:rPr>
              <a:t>CHURCH:</a:t>
            </a:r>
          </a:p>
          <a:p>
            <a:r>
              <a:rPr lang="en-US" altLang="en-US" sz="1600" b="1">
                <a:solidFill>
                  <a:schemeClr val="bg1"/>
                </a:solidFill>
              </a:rPr>
              <a:t>   -THEIR TIME</a:t>
            </a:r>
          </a:p>
          <a:p>
            <a:r>
              <a:rPr lang="en-US" altLang="en-US" sz="1600" b="1">
                <a:solidFill>
                  <a:schemeClr val="bg1"/>
                </a:solidFill>
              </a:rPr>
              <a:t>  - THEIR MONEY</a:t>
            </a:r>
          </a:p>
          <a:p>
            <a:endParaRPr lang="en-US" altLang="en-US" sz="800" b="1">
              <a:solidFill>
                <a:schemeClr val="bg1"/>
              </a:solidFill>
            </a:endParaRPr>
          </a:p>
          <a:p>
            <a:r>
              <a:rPr lang="en-US" altLang="en-US" sz="1800" b="1" u="sng">
                <a:solidFill>
                  <a:schemeClr val="bg1"/>
                </a:solidFill>
              </a:rPr>
              <a:t>ATTAINABLE GOAL: </a:t>
            </a:r>
          </a:p>
          <a:p>
            <a:r>
              <a:rPr lang="en-US" altLang="en-US" sz="1800" b="1">
                <a:solidFill>
                  <a:schemeClr val="bg1"/>
                </a:solidFill>
              </a:rPr>
              <a:t>              60-75%</a:t>
            </a:r>
          </a:p>
          <a:p>
            <a:endParaRPr lang="en-US" altLang="en-US" sz="400" b="1">
              <a:solidFill>
                <a:schemeClr val="bg1"/>
              </a:solidFill>
            </a:endParaRPr>
          </a:p>
        </p:txBody>
      </p:sp>
      <p:sp>
        <p:nvSpPr>
          <p:cNvPr id="20491" name="Text Box 18"/>
          <p:cNvSpPr txBox="1">
            <a:spLocks noChangeArrowheads="1"/>
          </p:cNvSpPr>
          <p:nvPr/>
        </p:nvSpPr>
        <p:spPr bwMode="auto">
          <a:xfrm>
            <a:off x="152400" y="838200"/>
            <a:ext cx="2820988" cy="5893921"/>
          </a:xfrm>
          <a:prstGeom prst="rect">
            <a:avLst/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5400000" scaled="1"/>
          </a:gra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bg1"/>
                </a:solidFill>
                <a:latin typeface="Rockwell Extra Bold" panose="02060903040505020403" pitchFamily="18" charset="0"/>
              </a:rPr>
              <a:t>1. </a:t>
            </a:r>
            <a:endParaRPr lang="en-US" altLang="en-US" u="sng">
              <a:solidFill>
                <a:schemeClr val="bg1"/>
              </a:solidFill>
              <a:latin typeface="Rockwell Extra Bold" panose="02060903040505020403" pitchFamily="18" charset="0"/>
            </a:endParaRPr>
          </a:p>
          <a:p>
            <a:r>
              <a:rPr lang="en-US" altLang="en-US" sz="2000">
                <a:solidFill>
                  <a:schemeClr val="bg1"/>
                </a:solidFill>
                <a:latin typeface="Rockwell Extra Bold" panose="02060903040505020403" pitchFamily="18" charset="0"/>
              </a:rPr>
              <a:t>    </a:t>
            </a:r>
            <a:r>
              <a:rPr lang="en-US" altLang="en-US" sz="2000" u="sng">
                <a:solidFill>
                  <a:schemeClr val="bg1"/>
                </a:solidFill>
                <a:latin typeface="Rockwell Extra Bold" panose="02060903040505020403" pitchFamily="18" charset="0"/>
              </a:rPr>
              <a:t>ATTRACTING</a:t>
            </a:r>
          </a:p>
          <a:p>
            <a:endParaRPr lang="en-US" altLang="en-US" sz="900" u="sng">
              <a:solidFill>
                <a:schemeClr val="bg1"/>
              </a:solidFill>
              <a:latin typeface="Rockwell Extra Bold" panose="02060903040505020403" pitchFamily="18" charset="0"/>
            </a:endParaRPr>
          </a:p>
          <a:p>
            <a:r>
              <a:rPr lang="en-US" altLang="en-US" b="1">
                <a:solidFill>
                  <a:schemeClr val="bg1"/>
                </a:solidFill>
              </a:rPr>
              <a:t>HOW MANY</a:t>
            </a:r>
          </a:p>
          <a:p>
            <a:r>
              <a:rPr lang="en-US" altLang="en-US" b="1">
                <a:solidFill>
                  <a:schemeClr val="bg1"/>
                </a:solidFill>
              </a:rPr>
              <a:t>VISITORS DID                  WE HAVE ?</a:t>
            </a:r>
          </a:p>
          <a:p>
            <a:r>
              <a:rPr lang="en-US" altLang="en-US" b="1">
                <a:solidFill>
                  <a:schemeClr val="bg1"/>
                </a:solidFill>
              </a:rPr>
              <a:t>     - LAST 12 MO.</a:t>
            </a:r>
          </a:p>
          <a:p>
            <a:r>
              <a:rPr lang="en-US" altLang="en-US" b="1">
                <a:solidFill>
                  <a:schemeClr val="bg1"/>
                </a:solidFill>
              </a:rPr>
              <a:t>     - LAST 24 MO.</a:t>
            </a:r>
          </a:p>
          <a:p>
            <a:r>
              <a:rPr lang="en-US" altLang="en-US" sz="1400" b="1">
                <a:solidFill>
                  <a:schemeClr val="bg1"/>
                </a:solidFill>
              </a:rPr>
              <a:t> </a:t>
            </a:r>
          </a:p>
          <a:p>
            <a:r>
              <a:rPr lang="en-US" altLang="en-US" b="1">
                <a:solidFill>
                  <a:schemeClr val="bg1"/>
                </a:solidFill>
              </a:rPr>
              <a:t>BUILDING RELATIONSHIPS</a:t>
            </a:r>
          </a:p>
          <a:p>
            <a:r>
              <a:rPr lang="en-US" altLang="en-US" b="1">
                <a:solidFill>
                  <a:schemeClr val="bg1"/>
                </a:solidFill>
              </a:rPr>
              <a:t>AND MAKING </a:t>
            </a:r>
          </a:p>
          <a:p>
            <a:r>
              <a:rPr lang="en-US" altLang="en-US" b="1">
                <a:solidFill>
                  <a:schemeClr val="bg1"/>
                </a:solidFill>
              </a:rPr>
              <a:t>FRIENDS</a:t>
            </a:r>
          </a:p>
          <a:p>
            <a:endParaRPr lang="en-US" altLang="en-US" sz="3800" b="1">
              <a:solidFill>
                <a:schemeClr val="bg1"/>
              </a:solidFill>
            </a:endParaRPr>
          </a:p>
          <a:p>
            <a:r>
              <a:rPr lang="en-US" altLang="en-US" sz="1800" b="1" u="sng">
                <a:solidFill>
                  <a:schemeClr val="bg1"/>
                </a:solidFill>
              </a:rPr>
              <a:t>ATTAINABLE GOAL:</a:t>
            </a:r>
          </a:p>
          <a:p>
            <a:r>
              <a:rPr lang="en-US" altLang="en-US" sz="1800" b="1">
                <a:solidFill>
                  <a:schemeClr val="bg1"/>
                </a:solidFill>
              </a:rPr>
              <a:t> 2-5 Times Avg. Sunday </a:t>
            </a:r>
          </a:p>
          <a:p>
            <a:r>
              <a:rPr lang="en-US" altLang="en-US" sz="1800" b="1">
                <a:solidFill>
                  <a:schemeClr val="bg1"/>
                </a:solidFill>
              </a:rPr>
              <a:t>Attendance (Per Year)</a:t>
            </a:r>
          </a:p>
          <a:p>
            <a:endParaRPr lang="en-US" altLang="en-US" sz="200"/>
          </a:p>
        </p:txBody>
      </p:sp>
    </p:spTree>
  </p:cSld>
  <p:clrMapOvr>
    <a:masterClrMapping/>
  </p:clrMapOvr>
  <p:transition spd="slow">
    <p:checker/>
    <p:sndAc>
      <p:stSnd>
        <p:snd r:embed="rId3" name="REMINDER.WAV"/>
      </p:stSnd>
    </p:sndAc>
  </p:transition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51842</TotalTime>
  <Words>2700</Words>
  <Application>Microsoft Office PowerPoint</Application>
  <PresentationFormat>On-screen Show (4:3)</PresentationFormat>
  <Paragraphs>757</Paragraphs>
  <Slides>16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  <vt:variant>
        <vt:lpstr>Custom Shows</vt:lpstr>
      </vt:variant>
      <vt:variant>
        <vt:i4>1</vt:i4>
      </vt:variant>
    </vt:vector>
  </HeadingPairs>
  <TitlesOfParts>
    <vt:vector size="28" baseType="lpstr">
      <vt:lpstr>Arial</vt:lpstr>
      <vt:lpstr>Arial Black</vt:lpstr>
      <vt:lpstr>Bodoni Recut Black SSi</vt:lpstr>
      <vt:lpstr>Bodoni Recut Condensed SSi</vt:lpstr>
      <vt:lpstr>Courier New</vt:lpstr>
      <vt:lpstr>Elephant</vt:lpstr>
      <vt:lpstr>Impact</vt:lpstr>
      <vt:lpstr>Rockwell Extra Bold</vt:lpstr>
      <vt:lpstr>Rockwell Nova Extra Bold</vt:lpstr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PRESENTATION ORDER - LS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HP Authorized Customer</dc:creator>
  <cp:lastModifiedBy>James Twentier</cp:lastModifiedBy>
  <cp:revision>210</cp:revision>
  <cp:lastPrinted>2018-09-20T15:07:34Z</cp:lastPrinted>
  <dcterms:created xsi:type="dcterms:W3CDTF">2000-06-17T23:20:49Z</dcterms:created>
  <dcterms:modified xsi:type="dcterms:W3CDTF">2019-05-10T17:41:47Z</dcterms:modified>
</cp:coreProperties>
</file>